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9" r:id="rId5"/>
    <p:sldId id="267" r:id="rId6"/>
    <p:sldId id="273" r:id="rId7"/>
    <p:sldId id="272" r:id="rId8"/>
    <p:sldId id="271" r:id="rId9"/>
    <p:sldId id="268" r:id="rId10"/>
    <p:sldId id="270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7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53B7-4936-44AE-9722-AF65A25CDB13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2232-2650-4BD2-B14C-DA1540F86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01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53B7-4936-44AE-9722-AF65A25CDB13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2232-2650-4BD2-B14C-DA1540F86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381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53B7-4936-44AE-9722-AF65A25CDB13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2232-2650-4BD2-B14C-DA1540F86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576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53B7-4936-44AE-9722-AF65A25CDB13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2232-2650-4BD2-B14C-DA1540F86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651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53B7-4936-44AE-9722-AF65A25CDB13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2232-2650-4BD2-B14C-DA1540F86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108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53B7-4936-44AE-9722-AF65A25CDB13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2232-2650-4BD2-B14C-DA1540F86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8238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53B7-4936-44AE-9722-AF65A25CDB13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2232-2650-4BD2-B14C-DA1540F86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004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53B7-4936-44AE-9722-AF65A25CDB13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2232-2650-4BD2-B14C-DA1540F86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37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53B7-4936-44AE-9722-AF65A25CDB13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2232-2650-4BD2-B14C-DA1540F86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07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53B7-4936-44AE-9722-AF65A25CDB13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2232-2650-4BD2-B14C-DA1540F86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857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53B7-4936-44AE-9722-AF65A25CDB13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2232-2650-4BD2-B14C-DA1540F86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620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153B7-4936-44AE-9722-AF65A25CDB13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62232-2650-4BD2-B14C-DA1540F86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372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if.fr/egalite-fh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rif.fr/en/egalite-fh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rs.fr/fr/cnrsinfo/covid-19-la-parite-en-recherche-menacee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hys.org/news/2020-07-covid-spotlight-gender-inequity-academia.html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guardian.com/education/2020/may/12/womens-research-plummets-during-lockdown-but-articles-from-men-increase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5000" b="-7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482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 anchor="ctr">
            <a:norm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Avez-vous </a:t>
            </a:r>
            <a:r>
              <a:rPr lang="fr-FR" dirty="0" smtClean="0"/>
              <a:t>des difficultés ?</a:t>
            </a:r>
          </a:p>
          <a:p>
            <a:r>
              <a:rPr lang="fr-FR" dirty="0" smtClean="0"/>
              <a:t>Dans quel domaine ?</a:t>
            </a:r>
          </a:p>
          <a:p>
            <a:r>
              <a:rPr lang="fr-FR" dirty="0" smtClean="0"/>
              <a:t>Avez-vous des bonnes pratiques à </a:t>
            </a:r>
            <a:r>
              <a:rPr lang="fr-FR" dirty="0" smtClean="0"/>
              <a:t>partager </a:t>
            </a:r>
            <a:r>
              <a:rPr lang="fr-FR" dirty="0" smtClean="0"/>
              <a:t>avec le groupe ? 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 anchor="ctr">
            <a:norm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Are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struggling</a:t>
            </a:r>
            <a:r>
              <a:rPr lang="fr-FR" dirty="0" smtClean="0"/>
              <a:t> ?</a:t>
            </a:r>
          </a:p>
          <a:p>
            <a:r>
              <a:rPr lang="fr-FR" dirty="0" smtClean="0"/>
              <a:t>In </a:t>
            </a:r>
            <a:r>
              <a:rPr lang="fr-FR" dirty="0" err="1" smtClean="0"/>
              <a:t>which</a:t>
            </a:r>
            <a:r>
              <a:rPr lang="fr-FR" dirty="0" smtClean="0"/>
              <a:t> area ? </a:t>
            </a:r>
          </a:p>
          <a:p>
            <a:r>
              <a:rPr lang="fr-FR" dirty="0" smtClean="0"/>
              <a:t>Do </a:t>
            </a:r>
            <a:r>
              <a:rPr lang="fr-FR" dirty="0" err="1" smtClean="0"/>
              <a:t>you</a:t>
            </a:r>
            <a:r>
              <a:rPr lang="fr-FR" dirty="0" smtClean="0"/>
              <a:t> have good </a:t>
            </a:r>
            <a:r>
              <a:rPr lang="fr-FR" dirty="0" err="1" smtClean="0"/>
              <a:t>practises</a:t>
            </a:r>
            <a:r>
              <a:rPr lang="fr-FR" dirty="0" smtClean="0"/>
              <a:t> to </a:t>
            </a:r>
            <a:r>
              <a:rPr lang="fr-FR" dirty="0" err="1" smtClean="0"/>
              <a:t>share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group ? 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687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519" y="2399125"/>
            <a:ext cx="3333750" cy="2126693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Rappel des règles à respecter pendant les réunions Girls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Reminder of the rules to follow during Girls Only meetings 	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Ecoute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Bienveillance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Confidentialité des échanges</a:t>
            </a:r>
          </a:p>
          <a:p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en-US" dirty="0" smtClean="0"/>
              <a:t>Listening</a:t>
            </a:r>
            <a:endParaRPr lang="en-US" dirty="0"/>
          </a:p>
          <a:p>
            <a:endParaRPr lang="en-US" dirty="0"/>
          </a:p>
          <a:p>
            <a:r>
              <a:rPr lang="en-US" dirty="0"/>
              <a:t>Benevolence</a:t>
            </a:r>
          </a:p>
          <a:p>
            <a:endParaRPr lang="en-US" dirty="0"/>
          </a:p>
          <a:p>
            <a:r>
              <a:rPr lang="en-US" dirty="0"/>
              <a:t>Confidentiality of exchanges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822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 de la réunion / Meeting format	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Deux heures </a:t>
            </a:r>
          </a:p>
          <a:p>
            <a:endParaRPr lang="fr-FR" dirty="0" smtClean="0"/>
          </a:p>
          <a:p>
            <a:r>
              <a:rPr lang="fr-FR" dirty="0" smtClean="0"/>
              <a:t>Autour d’un thé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Aucune obligation d’intervenir dans le </a:t>
            </a:r>
            <a:r>
              <a:rPr lang="fr-FR" dirty="0" smtClean="0"/>
              <a:t>débat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Possibilité de parler en français ou en anglais, à sa convenance. Les participantes qui le peuvent traduiront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 anchor="ctr"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Two </a:t>
            </a:r>
            <a:r>
              <a:rPr lang="en-US" dirty="0"/>
              <a:t>hours </a:t>
            </a:r>
          </a:p>
          <a:p>
            <a:endParaRPr lang="en-US" dirty="0"/>
          </a:p>
          <a:p>
            <a:r>
              <a:rPr lang="en-US" dirty="0"/>
              <a:t>Around a tea</a:t>
            </a:r>
          </a:p>
          <a:p>
            <a:endParaRPr lang="en-US" dirty="0"/>
          </a:p>
          <a:p>
            <a:r>
              <a:rPr lang="en-US" dirty="0"/>
              <a:t>No obligation to intervene in the </a:t>
            </a:r>
            <a:r>
              <a:rPr lang="en-US" dirty="0" smtClean="0"/>
              <a:t>debate</a:t>
            </a:r>
          </a:p>
          <a:p>
            <a:endParaRPr lang="en-US" dirty="0"/>
          </a:p>
          <a:p>
            <a:r>
              <a:rPr lang="en-US" dirty="0"/>
              <a:t>Possibility to speak in French or English, at your convenience. Participants who are able to do so will translate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461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coe.int/documents/10561494/63000356/intro-covid-19.jpg/39122fca-8072-28f4-c533-c0d418d18cb3?t=1587463579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902" y="1209964"/>
            <a:ext cx="8286750" cy="4937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1477" y="1991879"/>
            <a:ext cx="10515600" cy="1490230"/>
          </a:xfrm>
        </p:spPr>
        <p:txBody>
          <a:bodyPr/>
          <a:lstStyle/>
          <a:p>
            <a:pPr marL="0" indent="0" algn="ctr">
              <a:buNone/>
            </a:pPr>
            <a:r>
              <a:rPr lang="fr-FR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Impacts de la pandémie sur le travail / </a:t>
            </a:r>
            <a:br>
              <a:rPr lang="fr-FR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Impacts of the </a:t>
            </a:r>
            <a:r>
              <a:rPr lang="fr-FR" sz="4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pandemic</a:t>
            </a:r>
            <a:r>
              <a:rPr lang="fr-FR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</a:t>
            </a:r>
            <a:r>
              <a:rPr lang="fr-FR" sz="4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r>
              <a:rPr lang="fr-FR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2752438" y="6190674"/>
            <a:ext cx="97258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Lien vers la page internet de la commission </a:t>
            </a:r>
            <a:r>
              <a:rPr lang="fr-FR" dirty="0" smtClean="0"/>
              <a:t>: </a:t>
            </a:r>
            <a:r>
              <a:rPr lang="fr-FR" dirty="0" smtClean="0">
                <a:hlinkClick r:id="rId3"/>
              </a:rPr>
              <a:t>https</a:t>
            </a:r>
            <a:r>
              <a:rPr lang="fr-FR" dirty="0">
                <a:hlinkClick r:id="rId3"/>
              </a:rPr>
              <a:t>://</a:t>
            </a:r>
            <a:r>
              <a:rPr lang="fr-FR" dirty="0" smtClean="0">
                <a:hlinkClick r:id="rId3"/>
              </a:rPr>
              <a:t>www.irif.fr/egalite-fh</a:t>
            </a:r>
            <a:endParaRPr lang="fr-FR" dirty="0" smtClean="0"/>
          </a:p>
          <a:p>
            <a:r>
              <a:rPr lang="fr-FR" dirty="0" smtClean="0"/>
              <a:t>Link to the </a:t>
            </a:r>
            <a:r>
              <a:rPr lang="fr-FR" dirty="0" err="1" smtClean="0"/>
              <a:t>commission’s</a:t>
            </a:r>
            <a:r>
              <a:rPr lang="fr-FR" dirty="0" smtClean="0"/>
              <a:t> </a:t>
            </a:r>
            <a:r>
              <a:rPr lang="fr-FR" dirty="0" err="1" smtClean="0"/>
              <a:t>webapge</a:t>
            </a:r>
            <a:r>
              <a:rPr lang="fr-FR" dirty="0" smtClean="0"/>
              <a:t> :</a:t>
            </a:r>
            <a:r>
              <a:rPr lang="fr-FR" dirty="0">
                <a:hlinkClick r:id="rId4"/>
              </a:rPr>
              <a:t>https://www.irif.fr/en/egalite-fh</a:t>
            </a:r>
            <a:r>
              <a:rPr lang="fr-FR" dirty="0"/>
              <a:t> </a:t>
            </a:r>
          </a:p>
          <a:p>
            <a:r>
              <a:rPr lang="fr-FR" dirty="0" smtClean="0"/>
              <a:t>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7173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Impacts de la pandémie sur le travail / </a:t>
            </a:r>
            <a:b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Impacts of the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pandemic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3 situations :</a:t>
            </a:r>
          </a:p>
          <a:p>
            <a:pPr lvl="1"/>
            <a:r>
              <a:rPr lang="fr-FR" dirty="0" smtClean="0"/>
              <a:t>Administratif : </a:t>
            </a:r>
          </a:p>
          <a:p>
            <a:pPr lvl="2"/>
            <a:r>
              <a:rPr lang="fr-FR" dirty="0" smtClean="0"/>
              <a:t>Réorganisation des cours / des évènements…</a:t>
            </a:r>
          </a:p>
          <a:p>
            <a:pPr lvl="2"/>
            <a:r>
              <a:rPr lang="fr-FR" dirty="0" smtClean="0"/>
              <a:t>Modification du travail du secrétariat </a:t>
            </a:r>
          </a:p>
          <a:p>
            <a:pPr lvl="1"/>
            <a:r>
              <a:rPr lang="fr-FR" dirty="0" smtClean="0"/>
              <a:t>Enseignement :</a:t>
            </a:r>
          </a:p>
          <a:p>
            <a:pPr lvl="2"/>
            <a:r>
              <a:rPr lang="fr-FR" dirty="0" smtClean="0"/>
              <a:t>Adaptation des cours au </a:t>
            </a:r>
            <a:r>
              <a:rPr lang="fr-FR" dirty="0" err="1" smtClean="0"/>
              <a:t>distanciel</a:t>
            </a:r>
            <a:endParaRPr lang="fr-FR" dirty="0" smtClean="0"/>
          </a:p>
          <a:p>
            <a:pPr lvl="2"/>
            <a:r>
              <a:rPr lang="fr-FR" dirty="0" smtClean="0"/>
              <a:t>Implication dans le suivi des étudiants</a:t>
            </a:r>
          </a:p>
          <a:p>
            <a:pPr lvl="1"/>
            <a:r>
              <a:rPr lang="fr-FR" dirty="0" smtClean="0"/>
              <a:t>Recherche : </a:t>
            </a:r>
            <a:endParaRPr lang="fr-FR" dirty="0"/>
          </a:p>
          <a:p>
            <a:pPr lvl="2"/>
            <a:r>
              <a:rPr lang="fr-FR" dirty="0" smtClean="0"/>
              <a:t>Organisation de conférences</a:t>
            </a:r>
          </a:p>
          <a:p>
            <a:pPr lvl="2"/>
            <a:r>
              <a:rPr lang="fr-FR" dirty="0" smtClean="0"/>
              <a:t>Publication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3 situations :</a:t>
            </a:r>
          </a:p>
          <a:p>
            <a:pPr lvl="1"/>
            <a:r>
              <a:rPr lang="en-US" dirty="0"/>
              <a:t>Administrative : </a:t>
            </a:r>
            <a:endParaRPr lang="en-US" dirty="0" smtClean="0"/>
          </a:p>
          <a:p>
            <a:pPr lvl="2"/>
            <a:r>
              <a:rPr lang="en-US" dirty="0" smtClean="0"/>
              <a:t>Reorganization </a:t>
            </a:r>
            <a:r>
              <a:rPr lang="en-US" dirty="0"/>
              <a:t>of courses / events</a:t>
            </a:r>
            <a:r>
              <a:rPr lang="en-US" dirty="0" smtClean="0"/>
              <a:t>...</a:t>
            </a:r>
          </a:p>
          <a:p>
            <a:pPr lvl="2"/>
            <a:r>
              <a:rPr lang="en-US" dirty="0" smtClean="0"/>
              <a:t>Changes </a:t>
            </a:r>
            <a:r>
              <a:rPr lang="en-US" dirty="0"/>
              <a:t>in the work of the Secretariat </a:t>
            </a:r>
          </a:p>
          <a:p>
            <a:pPr lvl="1"/>
            <a:r>
              <a:rPr lang="en-US" dirty="0"/>
              <a:t>Teaching :</a:t>
            </a:r>
          </a:p>
          <a:p>
            <a:pPr lvl="2"/>
            <a:r>
              <a:rPr lang="en-US" dirty="0"/>
              <a:t>Adaptation of the courses to the distance</a:t>
            </a:r>
          </a:p>
          <a:p>
            <a:pPr lvl="2"/>
            <a:r>
              <a:rPr lang="en-US" dirty="0"/>
              <a:t>Involvement in student follow-up</a:t>
            </a:r>
          </a:p>
          <a:p>
            <a:pPr lvl="1"/>
            <a:r>
              <a:rPr lang="en-US" dirty="0" smtClean="0"/>
              <a:t>Research </a:t>
            </a:r>
            <a:r>
              <a:rPr lang="en-US" dirty="0"/>
              <a:t>: </a:t>
            </a:r>
          </a:p>
          <a:p>
            <a:pPr lvl="2"/>
            <a:r>
              <a:rPr lang="en-US" dirty="0"/>
              <a:t>Organization of conferences</a:t>
            </a:r>
          </a:p>
          <a:p>
            <a:pPr lvl="2"/>
            <a:r>
              <a:rPr lang="en-US" dirty="0"/>
              <a:t>Publication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076027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Administration / Administrative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Les femmes sont plus souvent impliquées dans des tâches dites « invisibles » :</a:t>
            </a:r>
          </a:p>
          <a:p>
            <a:pPr lvl="1"/>
            <a:r>
              <a:rPr lang="fr-FR" dirty="0">
                <a:solidFill>
                  <a:srgbClr val="151723"/>
                </a:solidFill>
              </a:rPr>
              <a:t>G</a:t>
            </a:r>
            <a:r>
              <a:rPr lang="fr-FR" dirty="0" smtClean="0">
                <a:solidFill>
                  <a:srgbClr val="151723"/>
                </a:solidFill>
              </a:rPr>
              <a:t>uider </a:t>
            </a:r>
            <a:r>
              <a:rPr lang="fr-FR" dirty="0">
                <a:solidFill>
                  <a:srgbClr val="151723"/>
                </a:solidFill>
              </a:rPr>
              <a:t>et </a:t>
            </a:r>
            <a:r>
              <a:rPr lang="fr-FR" dirty="0" smtClean="0">
                <a:solidFill>
                  <a:srgbClr val="151723"/>
                </a:solidFill>
              </a:rPr>
              <a:t>conseiller</a:t>
            </a:r>
          </a:p>
          <a:p>
            <a:pPr lvl="1"/>
            <a:r>
              <a:rPr lang="fr-FR" dirty="0" smtClean="0">
                <a:solidFill>
                  <a:srgbClr val="151723"/>
                </a:solidFill>
              </a:rPr>
              <a:t>Garder </a:t>
            </a:r>
            <a:r>
              <a:rPr lang="fr-FR" dirty="0">
                <a:solidFill>
                  <a:srgbClr val="151723"/>
                </a:solidFill>
              </a:rPr>
              <a:t>une certaine dynamique sociale au sein d’une </a:t>
            </a:r>
            <a:r>
              <a:rPr lang="fr-FR" dirty="0" smtClean="0">
                <a:solidFill>
                  <a:srgbClr val="151723"/>
                </a:solidFill>
              </a:rPr>
              <a:t>équipe / d’une institution</a:t>
            </a:r>
          </a:p>
          <a:p>
            <a:pPr lvl="1"/>
            <a:r>
              <a:rPr lang="fr-FR" dirty="0">
                <a:solidFill>
                  <a:srgbClr val="151723"/>
                </a:solidFill>
              </a:rPr>
              <a:t>E</a:t>
            </a:r>
            <a:r>
              <a:rPr lang="fr-FR" dirty="0" smtClean="0">
                <a:solidFill>
                  <a:srgbClr val="151723"/>
                </a:solidFill>
              </a:rPr>
              <a:t>ffectuer </a:t>
            </a:r>
            <a:r>
              <a:rPr lang="fr-FR" dirty="0">
                <a:solidFill>
                  <a:srgbClr val="151723"/>
                </a:solidFill>
              </a:rPr>
              <a:t>des tâches d’intérêt </a:t>
            </a:r>
            <a:r>
              <a:rPr lang="fr-FR" dirty="0" smtClean="0">
                <a:solidFill>
                  <a:srgbClr val="151723"/>
                </a:solidFill>
              </a:rPr>
              <a:t>collectif</a:t>
            </a:r>
            <a:endParaRPr lang="fr-FR" dirty="0">
              <a:solidFill>
                <a:srgbClr val="151723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151723"/>
                </a:solidFill>
              </a:rPr>
              <a:t>=&gt; Déjà </a:t>
            </a:r>
            <a:r>
              <a:rPr lang="fr-FR" dirty="0">
                <a:solidFill>
                  <a:srgbClr val="151723"/>
                </a:solidFill>
              </a:rPr>
              <a:t>en temps normal, les femmes ont tendance à s’investir plus que les hommes dans ces activités. La crise renforce ces inégalités déjà </a:t>
            </a:r>
            <a:r>
              <a:rPr lang="fr-FR" dirty="0" smtClean="0">
                <a:solidFill>
                  <a:srgbClr val="151723"/>
                </a:solidFill>
              </a:rPr>
              <a:t>présentes</a:t>
            </a:r>
          </a:p>
          <a:p>
            <a:pPr marL="0" indent="0">
              <a:buNone/>
            </a:pPr>
            <a:r>
              <a:rPr lang="fr-FR" sz="1400" dirty="0" smtClean="0">
                <a:solidFill>
                  <a:srgbClr val="151723"/>
                </a:solidFill>
              </a:rPr>
              <a:t>Extrait de </a:t>
            </a:r>
            <a:r>
              <a:rPr lang="fr-FR" sz="1400" dirty="0">
                <a:hlinkClick r:id="rId2"/>
              </a:rPr>
              <a:t>COVID-19 : la parité en recherche menacée ? | CNRS</a:t>
            </a:r>
            <a:endParaRPr lang="fr-FR" sz="1400" dirty="0" smtClean="0">
              <a:solidFill>
                <a:srgbClr val="151723"/>
              </a:solidFill>
            </a:endParaRPr>
          </a:p>
          <a:p>
            <a:r>
              <a:rPr lang="fr-FR" dirty="0" smtClean="0"/>
              <a:t>Pour le secrétariat notamment, mais pour d’autres aussi, difficultés de passer du jour au lendemain en 100% télétravail, avec des échanges uniquement en dématérialisé (réorganisation du mode entre collègues et des procédures) 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Women are more often involved in so-called "invisible" tasks:</a:t>
            </a:r>
          </a:p>
          <a:p>
            <a:pPr lvl="1"/>
            <a:r>
              <a:rPr lang="en-US" dirty="0"/>
              <a:t>Guiding and </a:t>
            </a:r>
            <a:r>
              <a:rPr lang="en-US" dirty="0" smtClean="0"/>
              <a:t>counseling</a:t>
            </a:r>
          </a:p>
          <a:p>
            <a:pPr lvl="1"/>
            <a:r>
              <a:rPr lang="en-US" dirty="0" smtClean="0"/>
              <a:t>Maintaining </a:t>
            </a:r>
            <a:r>
              <a:rPr lang="en-US" dirty="0"/>
              <a:t>a certain social dynamic within a team / </a:t>
            </a:r>
            <a:r>
              <a:rPr lang="en-US" dirty="0" smtClean="0"/>
              <a:t>institution</a:t>
            </a:r>
          </a:p>
          <a:p>
            <a:pPr lvl="1"/>
            <a:r>
              <a:rPr lang="en-US" dirty="0" smtClean="0"/>
              <a:t>Perform </a:t>
            </a:r>
            <a:r>
              <a:rPr lang="en-US" dirty="0"/>
              <a:t>tasks of collective interest</a:t>
            </a:r>
          </a:p>
          <a:p>
            <a:pPr marL="0" indent="0">
              <a:buNone/>
            </a:pPr>
            <a:r>
              <a:rPr lang="en-US" dirty="0" smtClean="0"/>
              <a:t>=&gt; Already </a:t>
            </a:r>
            <a:r>
              <a:rPr lang="en-US" dirty="0"/>
              <a:t>in normal times, women tend to be more involved than men in these activities. The crisis reinforces these </a:t>
            </a:r>
            <a:r>
              <a:rPr lang="en-US" dirty="0" smtClean="0"/>
              <a:t>already </a:t>
            </a:r>
            <a:r>
              <a:rPr lang="en-US" dirty="0"/>
              <a:t>existing </a:t>
            </a:r>
            <a:r>
              <a:rPr lang="en-US" dirty="0" smtClean="0"/>
              <a:t>inequalities</a:t>
            </a:r>
          </a:p>
          <a:p>
            <a:pPr marL="0" indent="0">
              <a:buNone/>
            </a:pPr>
            <a:r>
              <a:rPr lang="en-US" sz="1400" dirty="0" smtClean="0"/>
              <a:t>Extract from </a:t>
            </a:r>
            <a:r>
              <a:rPr lang="fr-FR" sz="1400" dirty="0">
                <a:hlinkClick r:id="rId2"/>
              </a:rPr>
              <a:t>COVID-19 : la parité en recherche menacée ? | CNRS</a:t>
            </a:r>
            <a:endParaRPr lang="en-US" sz="1400" dirty="0" smtClean="0"/>
          </a:p>
          <a:p>
            <a:r>
              <a:rPr lang="en-US" dirty="0" smtClean="0"/>
              <a:t>For </a:t>
            </a:r>
            <a:r>
              <a:rPr lang="en-US" dirty="0"/>
              <a:t>the secretariat in particular, but also for others, difficulties to switch overnight to 100% telework, with exchanges only in dematerialized mode (reorganization of the mode between colleagues and procedures).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7493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Enseignements /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Teaching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 anchor="ctr">
            <a:normAutofit lnSpcReduction="10000"/>
          </a:bodyPr>
          <a:lstStyle/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« </a:t>
            </a:r>
            <a:r>
              <a:rPr lang="fr-FR" i="1" dirty="0" smtClean="0"/>
              <a:t>Les </a:t>
            </a:r>
            <a:r>
              <a:rPr lang="fr-FR" i="1" dirty="0" err="1" smtClean="0"/>
              <a:t>étudiant.e.s</a:t>
            </a:r>
            <a:r>
              <a:rPr lang="fr-FR" i="1" dirty="0" smtClean="0"/>
              <a:t> dépendent des enseignantes pour le soutien émotionnel et attendent plus de clémence de la part des femmes que des hommes ».</a:t>
            </a:r>
          </a:p>
          <a:p>
            <a:pPr marL="0" indent="0">
              <a:buNone/>
            </a:pPr>
            <a:r>
              <a:rPr lang="fr-FR" dirty="0" smtClean="0"/>
              <a:t>=&gt; La pandémie accentue encore plus l’implication des femmes dans l’enseignement</a:t>
            </a:r>
          </a:p>
          <a:p>
            <a:pPr marL="0" indent="0">
              <a:buNone/>
            </a:pPr>
            <a:r>
              <a:rPr lang="fr-FR" sz="1000" dirty="0" smtClean="0"/>
              <a:t>Extrait d’une étude évoquée dans </a:t>
            </a:r>
            <a:r>
              <a:rPr lang="en-US" sz="1000" dirty="0">
                <a:hlinkClick r:id="rId2"/>
              </a:rPr>
              <a:t>COVID-19 shines spotlight on gender inequity in academia (phys.org)</a:t>
            </a:r>
            <a:endParaRPr lang="fr-FR" sz="1000" dirty="0" smtClean="0"/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 anchor="ctr">
            <a:normAutofit lnSpcReduction="10000"/>
          </a:bodyPr>
          <a:lstStyle/>
          <a:p>
            <a:r>
              <a:rPr lang="en-US" dirty="0" smtClean="0"/>
              <a:t>“</a:t>
            </a:r>
            <a:r>
              <a:rPr lang="en-US" i="1" dirty="0" smtClean="0"/>
              <a:t>Students </a:t>
            </a:r>
            <a:r>
              <a:rPr lang="en-US" i="1" dirty="0"/>
              <a:t>depend on female faculty for emotional support and expect more leniency from women vs. male </a:t>
            </a:r>
            <a:r>
              <a:rPr lang="en-US" i="1" dirty="0" smtClean="0"/>
              <a:t>faculty </a:t>
            </a:r>
            <a:r>
              <a:rPr lang="en-US" dirty="0" smtClean="0"/>
              <a:t>”. </a:t>
            </a:r>
          </a:p>
          <a:p>
            <a:pPr marL="0" indent="0">
              <a:buNone/>
            </a:pPr>
            <a:r>
              <a:rPr lang="en-US" dirty="0"/>
              <a:t>=&gt; Pandemic further increases women's involvement in </a:t>
            </a:r>
            <a:r>
              <a:rPr lang="en-US" dirty="0" smtClean="0"/>
              <a:t>teaching</a:t>
            </a:r>
          </a:p>
          <a:p>
            <a:pPr marL="0" indent="0">
              <a:buNone/>
            </a:pPr>
            <a:r>
              <a:rPr lang="en-US" sz="1000" dirty="0" smtClean="0"/>
              <a:t>Extract </a:t>
            </a:r>
            <a:r>
              <a:rPr lang="en-US" sz="1000" dirty="0"/>
              <a:t>from a study referred to in </a:t>
            </a:r>
            <a:r>
              <a:rPr lang="en-US" sz="1000" dirty="0" smtClean="0">
                <a:hlinkClick r:id="rId2"/>
              </a:rPr>
              <a:t>COVID-19 </a:t>
            </a:r>
            <a:r>
              <a:rPr lang="en-US" sz="1000" dirty="0">
                <a:hlinkClick r:id="rId2"/>
              </a:rPr>
              <a:t>shines spotlight on gender inequity in academia (phys.org)</a:t>
            </a:r>
            <a:r>
              <a:rPr lang="en-US" sz="1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6233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Recherche /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Témoignages </a:t>
            </a:r>
          </a:p>
          <a:p>
            <a:pPr lvl="1"/>
            <a:r>
              <a:rPr lang="fr-FR" dirty="0" smtClean="0"/>
              <a:t> « </a:t>
            </a:r>
            <a:r>
              <a:rPr lang="fr-FR" i="1" dirty="0" smtClean="0"/>
              <a:t>La recherche est passée par-dessus bord. C’est important et je veux le faire, mais ce n’est pas aussi urgent que de soutenir mes étudiants. Mes étudiants et mes enfants doivent être ma priorité</a:t>
            </a:r>
            <a:r>
              <a:rPr lang="fr-FR" dirty="0" smtClean="0"/>
              <a:t> ». </a:t>
            </a:r>
          </a:p>
          <a:p>
            <a:pPr lvl="1"/>
            <a:r>
              <a:rPr lang="fr-FR" dirty="0" smtClean="0"/>
              <a:t>« </a:t>
            </a:r>
            <a:r>
              <a:rPr lang="fr-FR" i="1" dirty="0" smtClean="0"/>
              <a:t>Personne ne vous pousse à déposer un projet de recherche, donc dans un sens cela devient encore plus un luxe que de publier dans un journal </a:t>
            </a:r>
            <a:r>
              <a:rPr lang="fr-FR" dirty="0" smtClean="0"/>
              <a:t>». </a:t>
            </a:r>
          </a:p>
          <a:p>
            <a:pPr marL="0" indent="0">
              <a:buNone/>
            </a:pPr>
            <a:r>
              <a:rPr lang="fr-FR" sz="1000" dirty="0" smtClean="0"/>
              <a:t>Extraits de  </a:t>
            </a:r>
            <a:r>
              <a:rPr lang="en-US" sz="1000" dirty="0">
                <a:hlinkClick r:id="rId2"/>
              </a:rPr>
              <a:t>Women's research plummets during lockdown - but articles from men increase | Higher education | The Guardian</a:t>
            </a:r>
            <a:endParaRPr lang="fr-FR" sz="1000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121212"/>
                </a:solidFill>
                <a:latin typeface="GuardianTextEgyptian"/>
              </a:rPr>
              <a:t>Testimonials </a:t>
            </a:r>
          </a:p>
          <a:p>
            <a:pPr lvl="1"/>
            <a:r>
              <a:rPr lang="en-US" dirty="0" smtClean="0">
                <a:solidFill>
                  <a:srgbClr val="121212"/>
                </a:solidFill>
              </a:rPr>
              <a:t>“</a:t>
            </a:r>
            <a:r>
              <a:rPr lang="en-US" i="1" dirty="0" smtClean="0">
                <a:solidFill>
                  <a:srgbClr val="121212"/>
                </a:solidFill>
              </a:rPr>
              <a:t>Research </a:t>
            </a:r>
            <a:r>
              <a:rPr lang="en-US" i="1" dirty="0">
                <a:solidFill>
                  <a:srgbClr val="121212"/>
                </a:solidFill>
              </a:rPr>
              <a:t>has fallen by the </a:t>
            </a:r>
            <a:r>
              <a:rPr lang="en-US" i="1" dirty="0" smtClean="0">
                <a:solidFill>
                  <a:srgbClr val="121212"/>
                </a:solidFill>
              </a:rPr>
              <a:t>wayside. It’s </a:t>
            </a:r>
            <a:r>
              <a:rPr lang="en-US" i="1" dirty="0">
                <a:solidFill>
                  <a:srgbClr val="121212"/>
                </a:solidFill>
              </a:rPr>
              <a:t>important and I want to do it, but it’s not as urgent as supporting my students. My students and my children have to be my priority.”</a:t>
            </a:r>
            <a:endParaRPr lang="en-US" i="1" dirty="0" smtClean="0"/>
          </a:p>
          <a:p>
            <a:pPr lvl="1"/>
            <a:r>
              <a:rPr lang="en-US" dirty="0" smtClean="0"/>
              <a:t>“</a:t>
            </a:r>
            <a:r>
              <a:rPr lang="en-US" i="1" dirty="0"/>
              <a:t>No one is standing over you saying you must apply for a grant, so in a sense that becomes even more of a luxury than writing a research paper for a journal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r>
              <a:rPr lang="en-US" sz="1000" dirty="0" smtClean="0"/>
              <a:t>Extracts from  </a:t>
            </a:r>
            <a:r>
              <a:rPr lang="en-US" sz="1000" dirty="0">
                <a:hlinkClick r:id="rId2"/>
              </a:rPr>
              <a:t>Women's research plummets during lockdown - but articles from men increase | Higher education | The Guardian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2237326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Impacts de la pandémie sur le travail / </a:t>
            </a:r>
            <a:b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Impacts of the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pandemic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endParaRPr lang="fr-FR" dirty="0" smtClean="0"/>
          </a:p>
          <a:p>
            <a:r>
              <a:rPr lang="fr-FR" dirty="0" smtClean="0"/>
              <a:t>Dans </a:t>
            </a:r>
            <a:r>
              <a:rPr lang="fr-FR" dirty="0"/>
              <a:t>tous les cas : </a:t>
            </a:r>
          </a:p>
          <a:p>
            <a:pPr lvl="1"/>
            <a:r>
              <a:rPr lang="fr-FR" dirty="0"/>
              <a:t>Nécessité </a:t>
            </a:r>
            <a:r>
              <a:rPr lang="fr-FR" dirty="0" smtClean="0"/>
              <a:t>de changer son organisation de travail (télétravail)</a:t>
            </a:r>
            <a:endParaRPr lang="fr-FR" dirty="0"/>
          </a:p>
          <a:p>
            <a:pPr lvl="1"/>
            <a:r>
              <a:rPr lang="fr-FR" dirty="0" smtClean="0"/>
              <a:t>Difficulté </a:t>
            </a:r>
            <a:r>
              <a:rPr lang="fr-FR" dirty="0"/>
              <a:t>à concilier vie pro / vie </a:t>
            </a:r>
            <a:r>
              <a:rPr lang="fr-FR" dirty="0" smtClean="0"/>
              <a:t>perso</a:t>
            </a:r>
          </a:p>
          <a:p>
            <a:pPr lvl="1"/>
            <a:r>
              <a:rPr lang="fr-FR" dirty="0" smtClean="0"/>
              <a:t>Impact sur le moral </a:t>
            </a:r>
          </a:p>
          <a:p>
            <a:pPr lvl="1"/>
            <a:endParaRPr lang="fr-FR" dirty="0"/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en-US" dirty="0"/>
              <a:t>In any case : </a:t>
            </a:r>
          </a:p>
          <a:p>
            <a:pPr lvl="1"/>
            <a:r>
              <a:rPr lang="en-US" dirty="0" smtClean="0"/>
              <a:t>Need to change work organization (telework) </a:t>
            </a:r>
            <a:endParaRPr lang="en-US" dirty="0"/>
          </a:p>
          <a:p>
            <a:pPr lvl="1"/>
            <a:r>
              <a:rPr lang="en-US" dirty="0" smtClean="0"/>
              <a:t>Difficulty </a:t>
            </a:r>
            <a:r>
              <a:rPr lang="en-US" dirty="0"/>
              <a:t>to reconcile professional and personal </a:t>
            </a:r>
            <a:r>
              <a:rPr lang="en-US" dirty="0" smtClean="0"/>
              <a:t>life</a:t>
            </a:r>
          </a:p>
          <a:p>
            <a:pPr lvl="1"/>
            <a:r>
              <a:rPr lang="en-US" dirty="0" smtClean="0"/>
              <a:t>Impact on morale</a:t>
            </a:r>
            <a:endParaRPr lang="en-US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49663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573</Words>
  <Application>Microsoft Office PowerPoint</Application>
  <PresentationFormat>Grand écran</PresentationFormat>
  <Paragraphs>113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GuardianTextEgyptian</vt:lpstr>
      <vt:lpstr>Thème Office</vt:lpstr>
      <vt:lpstr> </vt:lpstr>
      <vt:lpstr>Rappel des règles à respecter pendant les réunions Girls only / Reminder of the rules to follow during Girls Only meetings    </vt:lpstr>
      <vt:lpstr>Format de la réunion / Meeting format </vt:lpstr>
      <vt:lpstr>Présentation PowerPoint</vt:lpstr>
      <vt:lpstr>Impacts de la pandémie sur le travail /  Impacts of the pandemic on work </vt:lpstr>
      <vt:lpstr>Administration / Administrative</vt:lpstr>
      <vt:lpstr>Enseignements / Teaching</vt:lpstr>
      <vt:lpstr>Recherche / Research </vt:lpstr>
      <vt:lpstr>Impacts de la pandémie sur le travail /  Impacts of the pandemic on work 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Girls only</dc:title>
  <dc:creator>Eva Ryckelynck</dc:creator>
  <cp:lastModifiedBy>Eva Ryckelynck</cp:lastModifiedBy>
  <cp:revision>50</cp:revision>
  <dcterms:created xsi:type="dcterms:W3CDTF">2019-12-02T16:48:01Z</dcterms:created>
  <dcterms:modified xsi:type="dcterms:W3CDTF">2021-02-16T18:12:06Z</dcterms:modified>
</cp:coreProperties>
</file>