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2" r:id="rId2"/>
    <p:sldId id="263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FF"/>
    <a:srgbClr val="E6E6E6"/>
    <a:srgbClr val="2DA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 autoAdjust="0"/>
    <p:restoredTop sz="95330" autoAdjust="0"/>
  </p:normalViewPr>
  <p:slideViewPr>
    <p:cSldViewPr snapToGrid="0">
      <p:cViewPr>
        <p:scale>
          <a:sx n="50" d="100"/>
          <a:sy n="50" d="100"/>
        </p:scale>
        <p:origin x="2054" y="-2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91B77-E999-443A-A01D-3DF3C4CAFE2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5517B-DF33-4DBE-BAD1-117AF313C8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32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5517B-DF33-4DBE-BAD1-117AF313C8F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06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5517B-DF33-4DBE-BAD1-117AF313C8F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83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27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09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78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96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8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68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9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18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88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0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1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E1DD-86DF-4BF7-BC53-8AFC5223F8A4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AE0E5-26F2-465C-86A8-4271516D9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4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994619"/>
            <a:ext cx="8928371" cy="689354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0" y="2672886"/>
            <a:ext cx="11920766" cy="5707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opportunité pour les u</a:t>
            </a:r>
            <a:r>
              <a:rPr lang="fr-FR" sz="3600" b="1" dirty="0" smtClean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nités </a:t>
            </a:r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recherche 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80335" y="413407"/>
            <a:ext cx="8231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mesure de préservation de l’emploi de R&amp;D</a:t>
            </a:r>
          </a:p>
        </p:txBody>
      </p:sp>
      <p:pic>
        <p:nvPicPr>
          <p:cNvPr id="11" name="Imag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63" y="141669"/>
            <a:ext cx="1628668" cy="1628668"/>
          </a:xfrm>
          <a:prstGeom prst="rect">
            <a:avLst/>
          </a:prstGeom>
          <a:noFill/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" y="146404"/>
            <a:ext cx="1499512" cy="149951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07817" y="8594041"/>
            <a:ext cx="11615534" cy="43174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L’aide finance la prise en charge de 50 à 80% du salaire d’une personne travaillant sur un projet de recherche en collaboration avec une entreprise. 4 modalités sont possibles 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5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002060"/>
              </a:buClr>
              <a:buSzPct val="150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</a:rPr>
              <a:t>ise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à disposition de personnels de R&amp;D salariés 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</a:rPr>
              <a:t>d’entreprises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dans votre équipe 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002060"/>
              </a:buClr>
              <a:buSzPct val="150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</a:rPr>
              <a:t>ise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à disposition de personnels de R&amp;D salariés d’entreprises pour réaliser une thèse en partenariat avec votre laboratoire 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002060"/>
              </a:buClr>
              <a:buSzPct val="150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</a:rPr>
              <a:t>ecrutement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de jeunes diplômés (Bac+5) par l’établissement de recherche avec accueil à temps partiel en entreprise 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002060"/>
              </a:buClr>
              <a:buSzPct val="150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</a:rPr>
              <a:t>ecrutement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de jeunes docteurs (Bac+8) par l’établissement de recherche avec accueil à temps partiel en entreprise.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Le dispositif prévoit un accompagnement financier pour votre unité. Pour bénéficier de cette aide, le prérequis est d’avoir 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</a:rPr>
              <a:t>un nouveau projet scientifique avec une entreprise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25136" y="13306361"/>
            <a:ext cx="11741728" cy="2246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Cette mesure est temporaire : seuls les projets démarrés d’ici </a:t>
            </a:r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fin 2022 </a:t>
            </a: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pourront être considérés. </a:t>
            </a:r>
          </a:p>
          <a:p>
            <a:pPr algn="ctr"/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Mi-juillet, près de 100 projets étaient déjà identifiés par le CNRS.</a:t>
            </a:r>
          </a:p>
          <a:p>
            <a:pPr algn="ctr"/>
            <a:endParaRPr lang="fr-FR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Vous avez un projet de partenariat avec une entreprise ?</a:t>
            </a:r>
          </a:p>
          <a:p>
            <a:pPr algn="ctr"/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Vous souhaitez bénéficier de cette aide France Relance ?</a:t>
            </a:r>
          </a:p>
          <a:p>
            <a:pPr algn="ctr"/>
            <a:endParaRPr lang="fr-FR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Contactez vite le 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Service </a:t>
            </a:r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Partenariat &amp; 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Valorisation </a:t>
            </a:r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votre 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Délégation </a:t>
            </a:r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régionale !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14" y="3954138"/>
            <a:ext cx="1172593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44958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Dans le cadre de cette mesure, l’Etat a alloué un budget spécifique au CNRS pour prendre en charge la rémunération de nouveaux personnels de R&amp;D engagés sur un nouveau projet de recherche collaborative entre une unité de recherche et une entreprise. </a:t>
            </a:r>
          </a:p>
          <a:p>
            <a:pPr marL="180340" marR="44958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D’autres structures de recherche publique sont impliquées dans la mise en œuvre de cette mesure. Au niveau national, plus de 2000 emplois devraient être concernés.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780" y="5941814"/>
            <a:ext cx="10584441" cy="74321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80340" marR="4495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Au niveau du CNRS, près de 300 nouveaux collaborateurs pourraient ainsi venir renforcer vos équipes de recherche sur des durées allant de 12 à 36 mois.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7482796"/>
            <a:ext cx="8928371" cy="716389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0" y="7161064"/>
            <a:ext cx="11920766" cy="5707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quoi s’agit-il ? </a:t>
            </a:r>
          </a:p>
        </p:txBody>
      </p:sp>
    </p:spTree>
    <p:extLst>
      <p:ext uri="{BB962C8B-B14F-4D97-AF65-F5344CB8AC3E}">
        <p14:creationId xmlns:p14="http://schemas.microsoft.com/office/powerpoint/2010/main" val="25397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2762403"/>
            <a:ext cx="8928371" cy="689354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20782" y="2265217"/>
            <a:ext cx="10848109" cy="9187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3600" b="1" dirty="0" smtClean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 &amp; Valorisation du CNRS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145" y="3470201"/>
            <a:ext cx="8832278" cy="665484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00772" y="9908645"/>
            <a:ext cx="676565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Bretagne et Pays de la Loire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DR17.liste.spv@cnrs.fr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Normandie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dr19.spv@cnrs.fr</a:t>
            </a:r>
          </a:p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Alpes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spv-industrie@dr11.cnrs.fr 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DR08.Liste.SPV.GC@cnrs.fr 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Limousin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Poitou-Charentes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DR08.Liste.SPV.Poitou.Charentes@cnrs.fr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8682" y="8342873"/>
            <a:ext cx="584796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Hauts-de-France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dr18.contrats-innovation@cnrs.fr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Centre-Est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dr06.spv@cnrs.fr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Alsace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contrats@alsace.cnrs.fr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Rhône-Auvergne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dr07.spv@cnrs.fr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Provence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et Corse 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spv@dr12.cnrs.fr</a:t>
            </a:r>
          </a:p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Côte d’Azur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DR20.SPV@cnrs.fr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Occitanie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Est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DR13.Valorisation@cnrs.fr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Occitanie Ouest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spv@dr14.cnrs.fr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Aquitaine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spv@dr15.cnrs.fr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8682" y="6113156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Paris-Centre 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spv@dr2.cnrs.fr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Ile-de-France-Villejuif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DR01.spv@cnrs.fr</a:t>
            </a:r>
          </a:p>
          <a:p>
            <a:pPr>
              <a:spcAft>
                <a:spcPts val="1200"/>
              </a:spcAf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Ile-de-France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Gif-sur-Yvette 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spv@dr4.cnrs.fr</a:t>
            </a:r>
          </a:p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Ile-de-France Meudon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spv@dr5.cnrs.fr</a:t>
            </a:r>
          </a:p>
          <a:p>
            <a:pPr>
              <a:spcAft>
                <a:spcPts val="1200"/>
              </a:spcAft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Paris Michel-Ange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dr16-partenariat-valorisation@cnrs.fr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980335" y="413407"/>
            <a:ext cx="8231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mesure de préservation de l’emploi de R&amp;D</a:t>
            </a:r>
          </a:p>
        </p:txBody>
      </p:sp>
      <p:pic>
        <p:nvPicPr>
          <p:cNvPr id="22" name="Image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63" y="141669"/>
            <a:ext cx="1628668" cy="1628668"/>
          </a:xfrm>
          <a:prstGeom prst="rect">
            <a:avLst/>
          </a:prstGeom>
          <a:noFill/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" y="146404"/>
            <a:ext cx="1499512" cy="1499512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145280" y="13082728"/>
            <a:ext cx="8289423" cy="287771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endParaRPr lang="fr-FR" sz="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La société </a:t>
            </a:r>
            <a:r>
              <a:rPr lang="fr-FR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Demeta</a:t>
            </a:r>
            <a:r>
              <a:rPr lang="fr-F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s’était rapprochée de moi car elle souhaitait développer une production de molécules odorantes pour la parfumerie et la cosmétique plus éco-efficiente. Compte-tenu </a:t>
            </a:r>
            <a:r>
              <a:rPr lang="fr-F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contexte </a:t>
            </a:r>
            <a:r>
              <a:rPr lang="fr-F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sanitaire et économique, elle envisageait de différer ce projet de R&amp;D. </a:t>
            </a:r>
          </a:p>
          <a:p>
            <a:pPr lvl="0" algn="just"/>
            <a:r>
              <a:rPr lang="fr-F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Grâce à cette mesure, notre collaboration a pu démarrer. Nous avons recruté un jeune chercheur en chimie organique pour 24 </a:t>
            </a:r>
            <a:r>
              <a:rPr lang="fr-F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mois, </a:t>
            </a:r>
            <a:r>
              <a:rPr lang="fr-F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à l’issue une embauche par </a:t>
            </a:r>
            <a:r>
              <a:rPr lang="fr-FR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Demeta</a:t>
            </a:r>
            <a:r>
              <a:rPr lang="fr-F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Il passera 50 % de son temps au sein de l’entreprise et l’autre moitié au laboratoire. </a:t>
            </a:r>
            <a:endParaRPr lang="fr-FR" sz="14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fr-F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laboratoire, le chercheur réalisera le développement technologique. En entreprise, il pourra cibler et produire des molécules odorantes en fonction des attentes du marché qui sont fortes. Ce lien recherche/entreprise est très important.  Lorsque l’on travaille en recherche fondamentale, les partenaires industriels nous permettent de prendre conscience de leur cahier des charges et d’essayer de nous adapter à leurs applications.  </a:t>
            </a: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0" algn="r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 Mauduit, </a:t>
            </a:r>
            <a:r>
              <a:rPr lang="fr-F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Directeur </a:t>
            </a: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recherche à l’Institut des sciences chimiques de Rennes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7900" y="12190935"/>
            <a:ext cx="8928371" cy="689354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408682" y="11693749"/>
            <a:ext cx="10848109" cy="9187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Témoignage</a:t>
            </a:r>
          </a:p>
        </p:txBody>
      </p:sp>
    </p:spTree>
    <p:extLst>
      <p:ext uri="{BB962C8B-B14F-4D97-AF65-F5344CB8AC3E}">
        <p14:creationId xmlns:p14="http://schemas.microsoft.com/office/powerpoint/2010/main" val="33774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575</Words>
  <Application>Microsoft Office PowerPoint</Application>
  <PresentationFormat>Personnalisé</PresentationFormat>
  <Paragraphs>50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CNRS-DR16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BEGUERY Emmanuelle</dc:creator>
  <cp:lastModifiedBy>GUEYE Mandack</cp:lastModifiedBy>
  <cp:revision>38</cp:revision>
  <dcterms:created xsi:type="dcterms:W3CDTF">2021-07-26T16:26:17Z</dcterms:created>
  <dcterms:modified xsi:type="dcterms:W3CDTF">2021-08-23T12:39:22Z</dcterms:modified>
</cp:coreProperties>
</file>