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7"/>
  </p:notesMasterIdLst>
  <p:sldIdLst>
    <p:sldId id="256" r:id="rId2"/>
    <p:sldId id="536" r:id="rId3"/>
    <p:sldId id="423" r:id="rId4"/>
    <p:sldId id="284" r:id="rId5"/>
    <p:sldId id="555" r:id="rId6"/>
    <p:sldId id="422" r:id="rId7"/>
    <p:sldId id="424" r:id="rId8"/>
    <p:sldId id="495" r:id="rId9"/>
    <p:sldId id="543" r:id="rId10"/>
    <p:sldId id="538" r:id="rId11"/>
    <p:sldId id="513" r:id="rId12"/>
    <p:sldId id="515" r:id="rId13"/>
    <p:sldId id="514" r:id="rId14"/>
    <p:sldId id="516" r:id="rId15"/>
    <p:sldId id="517" r:id="rId16"/>
    <p:sldId id="524" r:id="rId17"/>
    <p:sldId id="519" r:id="rId18"/>
    <p:sldId id="520" r:id="rId19"/>
    <p:sldId id="518" r:id="rId20"/>
    <p:sldId id="523" r:id="rId21"/>
    <p:sldId id="521" r:id="rId22"/>
    <p:sldId id="511" r:id="rId23"/>
    <p:sldId id="468" r:id="rId24"/>
    <p:sldId id="469" r:id="rId25"/>
    <p:sldId id="556" r:id="rId26"/>
    <p:sldId id="502" r:id="rId27"/>
    <p:sldId id="503" r:id="rId28"/>
    <p:sldId id="504" r:id="rId29"/>
    <p:sldId id="508" r:id="rId30"/>
    <p:sldId id="505" r:id="rId31"/>
    <p:sldId id="540" r:id="rId32"/>
    <p:sldId id="455" r:id="rId33"/>
    <p:sldId id="535" r:id="rId34"/>
    <p:sldId id="268" r:id="rId35"/>
    <p:sldId id="496" r:id="rId36"/>
    <p:sldId id="271" r:id="rId37"/>
    <p:sldId id="461" r:id="rId38"/>
    <p:sldId id="463" r:id="rId39"/>
    <p:sldId id="456" r:id="rId40"/>
    <p:sldId id="541" r:id="rId41"/>
    <p:sldId id="467" r:id="rId42"/>
    <p:sldId id="275" r:id="rId43"/>
    <p:sldId id="274" r:id="rId44"/>
    <p:sldId id="466" r:id="rId45"/>
    <p:sldId id="542" r:id="rId46"/>
    <p:sldId id="544" r:id="rId47"/>
    <p:sldId id="545" r:id="rId48"/>
    <p:sldId id="546" r:id="rId49"/>
    <p:sldId id="547" r:id="rId50"/>
    <p:sldId id="548" r:id="rId51"/>
    <p:sldId id="549" r:id="rId52"/>
    <p:sldId id="550" r:id="rId53"/>
    <p:sldId id="551" r:id="rId54"/>
    <p:sldId id="552" r:id="rId55"/>
    <p:sldId id="554" r:id="rId5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6FB1D3-47FB-417F-B50F-A536C5DBBE11}">
          <p14:sldIdLst>
            <p14:sldId id="256"/>
            <p14:sldId id="536"/>
            <p14:sldId id="423"/>
            <p14:sldId id="284"/>
            <p14:sldId id="555"/>
            <p14:sldId id="422"/>
            <p14:sldId id="424"/>
            <p14:sldId id="495"/>
            <p14:sldId id="543"/>
            <p14:sldId id="538"/>
            <p14:sldId id="513"/>
            <p14:sldId id="515"/>
            <p14:sldId id="514"/>
            <p14:sldId id="516"/>
            <p14:sldId id="517"/>
            <p14:sldId id="524"/>
            <p14:sldId id="519"/>
            <p14:sldId id="520"/>
            <p14:sldId id="518"/>
            <p14:sldId id="523"/>
            <p14:sldId id="521"/>
            <p14:sldId id="511"/>
            <p14:sldId id="468"/>
            <p14:sldId id="469"/>
            <p14:sldId id="556"/>
          </p14:sldIdLst>
        </p14:section>
        <p14:section name="Untitled Section" id="{CC4A0B0F-5F33-4301-9C70-6950CCE7F7D1}">
          <p14:sldIdLst>
            <p14:sldId id="502"/>
            <p14:sldId id="503"/>
            <p14:sldId id="504"/>
            <p14:sldId id="508"/>
            <p14:sldId id="505"/>
            <p14:sldId id="540"/>
            <p14:sldId id="455"/>
            <p14:sldId id="535"/>
            <p14:sldId id="268"/>
            <p14:sldId id="496"/>
            <p14:sldId id="271"/>
            <p14:sldId id="461"/>
            <p14:sldId id="463"/>
            <p14:sldId id="456"/>
            <p14:sldId id="541"/>
            <p14:sldId id="467"/>
            <p14:sldId id="275"/>
            <p14:sldId id="274"/>
            <p14:sldId id="466"/>
            <p14:sldId id="542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4B3"/>
    <a:srgbClr val="33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 autoAdjust="0"/>
    <p:restoredTop sz="94660"/>
  </p:normalViewPr>
  <p:slideViewPr>
    <p:cSldViewPr>
      <p:cViewPr varScale="1">
        <p:scale>
          <a:sx n="108" d="100"/>
          <a:sy n="108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11F5B8-6951-48FB-A0CA-51DA7FC8C46C}" type="datetimeFigureOut">
              <a:rPr lang="en-US"/>
              <a:pPr>
                <a:defRPr/>
              </a:pPr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282A42-4178-4EFD-B146-E6F751DA7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F5E2B7-8E9A-4A02-B842-3211C2C0FAF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2C7A-E74B-4569-B12B-D6C032378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14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7FD4-CECE-4C21-851C-3282F27D1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22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3F45-D161-4449-9846-05B11751C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42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800975" cy="7762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95400"/>
            <a:ext cx="7812088" cy="234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789363"/>
            <a:ext cx="7812088" cy="234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2409-BCE2-4883-A3C8-3EB5F9F14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87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854B-9324-4ED2-96BD-C5C8F5275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C905-F602-47F2-AC3F-1DA52E533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5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E0DF-5511-42A8-A7E5-DA4F298F6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1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3461-546C-4D58-858E-CE2C25BE3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82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7AEA-6680-40F3-98FD-9A077EEE3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94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9ED7-CF66-4E11-B80F-D44313CB4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75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9919-BB1A-4367-A954-649C6FB34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39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801C-E5D1-4CF0-B342-428DBB154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56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5DE02F-98B9-491C-AE8A-7CF1220ED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yorke-local\Dropbox\yorke_papers_most_cited_and_post2000\_Zimin_Ko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ames%20Yorke\Inetpub\AppData\Roaming\Microsoft\Word\2001_02_Patil_Hunt_al_PRL_Low_Dim_Atmos_Dynamic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James%20Yorke\Inetpub\AppData\Roaming\Microsoft\Word\2004_01_Hunt_Kalnay_Kostelich_Zimin_al_Tellus_4D_Kalma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676" y="1920240"/>
            <a:ext cx="8382000" cy="2091566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Large and Small chaos models</a:t>
            </a:r>
            <a:r>
              <a:rPr lang="en-US" sz="3200" dirty="0" smtClean="0">
                <a:highlight>
                  <a:srgbClr val="FFFF00"/>
                </a:highlight>
              </a:rPr>
              <a:t>:</a:t>
            </a:r>
            <a:r>
              <a:rPr lang="en-US" sz="4000" dirty="0" smtClean="0">
                <a:highlight>
                  <a:srgbClr val="FFFF00"/>
                </a:highlight>
              </a:rPr>
              <a:t/>
            </a:r>
            <a:br>
              <a:rPr lang="en-US" sz="4000" dirty="0" smtClean="0">
                <a:highlight>
                  <a:srgbClr val="FFFF00"/>
                </a:highlight>
              </a:rPr>
            </a:br>
            <a:r>
              <a:rPr lang="en-US" sz="4000" dirty="0" smtClean="0"/>
              <a:t>Tiny </a:t>
            </a:r>
            <a:r>
              <a:rPr lang="en-US" sz="4000" dirty="0"/>
              <a:t>models can help us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understand </a:t>
            </a:r>
            <a:r>
              <a:rPr lang="en-US" sz="4000" dirty="0"/>
              <a:t>huge models</a:t>
            </a:r>
            <a:endParaRPr lang="en-US" altLang="en-US" sz="4000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076325" y="4248229"/>
            <a:ext cx="7000875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 smtClean="0"/>
              <a:t>James </a:t>
            </a:r>
            <a:r>
              <a:rPr lang="en-US" altLang="en-US" dirty="0"/>
              <a:t>Yorke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Institute for Physical Science and Technology &amp; Mathematics &amp; Physics departments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University of Maryland, USA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82C7A-E74B-4569-B12B-D6C03237868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08840" y="304800"/>
            <a:ext cx="245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One world Numeration Seminar</a:t>
            </a:r>
            <a:endParaRPr lang="en-US" sz="28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7924800" cy="3216275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First our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goal was to find a “heterogeneous”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2 or 3 dim. model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which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has a dense set of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1-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dimensionally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unstable periodic points,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dense set of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2-dimensionally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unstable periodic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Hetero-chaos:</a:t>
            </a:r>
            <a:br>
              <a:rPr lang="en-US" dirty="0" smtClean="0"/>
            </a:br>
            <a:r>
              <a:rPr lang="en-US" sz="4000" dirty="0" smtClean="0"/>
              <a:t>Multiple dense sets of periodic points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95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238125" y="1063625"/>
            <a:ext cx="7477125" cy="841375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First a HOMOGENOUS model: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Traditional 2-piece Baker Map (Seidel 1933)</a:t>
            </a:r>
            <a:br>
              <a:rPr lang="en-US" altLang="en-US" sz="2400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an example of how </a:t>
            </a:r>
            <a:r>
              <a:rPr lang="en-US" altLang="en-US" sz="2400" dirty="0">
                <a:solidFill>
                  <a:srgbClr val="0000FF"/>
                </a:solidFill>
              </a:rPr>
              <a:t>periodic saddle points can be “dense”</a:t>
            </a:r>
            <a:br>
              <a:rPr lang="en-US" altLang="en-US" sz="2400" dirty="0">
                <a:solidFill>
                  <a:srgbClr val="0000FF"/>
                </a:solidFill>
              </a:rPr>
            </a:br>
            <a:r>
              <a:rPr lang="en-US" altLang="en-US" sz="2400" b="1" dirty="0">
                <a:solidFill>
                  <a:srgbClr val="0000FF"/>
                </a:solidFill>
              </a:rPr>
              <a:t>Baker map “named” by Paul </a:t>
            </a:r>
            <a:r>
              <a:rPr lang="en-US" altLang="en-US" sz="2400" b="1" dirty="0" err="1">
                <a:solidFill>
                  <a:srgbClr val="0000FF"/>
                </a:solidFill>
              </a:rPr>
              <a:t>Halmos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285792" y="5659437"/>
            <a:ext cx="6629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</a:rPr>
              <a:t>x -&gt; 2x mod 1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/>
              <a:t>Example: period 2 orbit:  </a:t>
            </a:r>
            <a:r>
              <a:rPr lang="en-US" altLang="en-US" sz="2100" dirty="0">
                <a:solidFill>
                  <a:srgbClr val="0000FF"/>
                </a:solidFill>
              </a:rPr>
              <a:t>(1/3,2/3)</a:t>
            </a:r>
            <a:r>
              <a:rPr lang="en-US" altLang="en-US" sz="2100" dirty="0"/>
              <a:t>-&gt;</a:t>
            </a:r>
            <a:r>
              <a:rPr lang="en-US" altLang="en-US" sz="2100" dirty="0">
                <a:solidFill>
                  <a:srgbClr val="FF0000"/>
                </a:solidFill>
              </a:rPr>
              <a:t>(2/3,1/3) </a:t>
            </a:r>
            <a:r>
              <a:rPr lang="en-US" altLang="en-US" sz="2100" dirty="0"/>
              <a:t>-&gt; </a:t>
            </a:r>
            <a:r>
              <a:rPr lang="en-US" altLang="en-US" sz="2100" dirty="0">
                <a:solidFill>
                  <a:srgbClr val="0000FF"/>
                </a:solidFill>
              </a:rPr>
              <a:t>(1/3,2/3)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4" y="2542381"/>
            <a:ext cx="6700838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3165"/>
            <a:ext cx="41862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6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An English Lesson: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Pizza box:                       shoe box: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long in 2 directions   long in 1 dir.      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2133600"/>
            <a:ext cx="4724400" cy="37397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2514599"/>
            <a:ext cx="3816222" cy="25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950200" cy="1435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</a:rPr>
              <a:t>Our 3D version of a Baker Map,</a:t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dirty="0"/>
              <a:t>contracting in 2D and expanding in 1,</a:t>
            </a:r>
            <a:br>
              <a:rPr lang="en-US" dirty="0"/>
            </a:br>
            <a:r>
              <a:rPr lang="en-US" dirty="0"/>
              <a:t>x-&gt; 4x mod 1 , preserving volume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571625" y="5253038"/>
            <a:ext cx="6000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inverse map is expanding along 2 coordinates and contracting in one.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241550"/>
            <a:ext cx="6488112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75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chaos models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If there is a dense set of periodic points that are 1-dimensionally unstable, can there be Other </a:t>
            </a:r>
            <a:r>
              <a:rPr lang="en-US" dirty="0" smtClean="0">
                <a:solidFill>
                  <a:schemeClr val="accent1"/>
                </a:solidFill>
              </a:rPr>
              <a:t>dense sets of periodic </a:t>
            </a:r>
            <a:r>
              <a:rPr lang="en-US" dirty="0">
                <a:solidFill>
                  <a:schemeClr val="accent1"/>
                </a:solidFill>
              </a:rPr>
              <a:t>orbits?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668463"/>
            <a:ext cx="6488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135063" y="857250"/>
            <a:ext cx="7458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CC"/>
                </a:solidFill>
              </a:rPr>
              <a:t>Side pieces are similar to standard baker map;</a:t>
            </a:r>
            <a:br>
              <a:rPr lang="en-US" altLang="en-US" sz="2700">
                <a:solidFill>
                  <a:srgbClr val="0000CC"/>
                </a:solidFill>
              </a:rPr>
            </a:br>
            <a:r>
              <a:rPr lang="en-US" altLang="en-US" sz="2700">
                <a:solidFill>
                  <a:srgbClr val="0000CC"/>
                </a:solidFill>
              </a:rPr>
              <a:t>the center rectangles map onto the entire square.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95263" y="4724400"/>
            <a:ext cx="894873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NOT a </a:t>
            </a:r>
            <a:r>
              <a:rPr lang="en-US" altLang="en-US" sz="2700" dirty="0" err="1">
                <a:solidFill>
                  <a:schemeClr val="bg1">
                    <a:lumMod val="85000"/>
                  </a:schemeClr>
                </a:solidFill>
              </a:rPr>
              <a:t>subshift</a:t>
            </a: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 of finite type on 4 symbols: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there is no trajectory with symbol sequence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       A</a:t>
            </a:r>
            <a:r>
              <a:rPr lang="en-US" altLang="en-US" sz="2700" baseline="30000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 then </a:t>
            </a:r>
            <a:r>
              <a:rPr lang="en-US" altLang="en-US" sz="2700" dirty="0" err="1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altLang="en-US" sz="2700" baseline="30000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 then C for n &gt; m,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but A</a:t>
            </a:r>
            <a:r>
              <a:rPr lang="en-US" altLang="en-US" sz="2700" b="1" baseline="300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 then </a:t>
            </a:r>
            <a:r>
              <a:rPr lang="en-US" altLang="en-US" sz="2700" dirty="0" err="1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US" altLang="en-US" sz="2700" baseline="30000" dirty="0" err="1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 then C is “admissible”: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>
                    <a:lumMod val="85000"/>
                  </a:schemeClr>
                </a:solidFill>
              </a:rPr>
              <a:t>    there are trajectories with that sequence.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6970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An Area preserving “heterochaotic map”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668463"/>
            <a:ext cx="64881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135063" y="857250"/>
            <a:ext cx="7458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B050"/>
                </a:solidFill>
              </a:rPr>
              <a:t>Side pieces are similar to standard baker map;</a:t>
            </a:r>
            <a:br>
              <a:rPr lang="en-US" altLang="en-US" sz="2700" dirty="0">
                <a:solidFill>
                  <a:srgbClr val="00B050"/>
                </a:solidFill>
              </a:rPr>
            </a:br>
            <a:r>
              <a:rPr lang="en-US" altLang="en-US" sz="2700" dirty="0">
                <a:solidFill>
                  <a:srgbClr val="00B050"/>
                </a:solidFill>
              </a:rPr>
              <a:t>the center rectangles map onto the entire square.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04800" y="5290314"/>
            <a:ext cx="315753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7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NOT </a:t>
            </a:r>
            <a:r>
              <a:rPr lang="en-US" altLang="en-US" sz="1200" dirty="0"/>
              <a:t>a </a:t>
            </a:r>
            <a:r>
              <a:rPr lang="en-US" altLang="en-US" sz="1200" dirty="0" err="1"/>
              <a:t>subshift</a:t>
            </a:r>
            <a:r>
              <a:rPr lang="en-US" altLang="en-US" sz="1200" dirty="0"/>
              <a:t> of finite type on 4 symbols: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there is no trajectory with symbol sequence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       A</a:t>
            </a:r>
            <a:r>
              <a:rPr lang="en-US" altLang="en-US" sz="1200" baseline="30000" dirty="0"/>
              <a:t>n</a:t>
            </a:r>
            <a:r>
              <a:rPr lang="en-US" altLang="en-US" sz="1200" dirty="0"/>
              <a:t> then </a:t>
            </a:r>
            <a:r>
              <a:rPr lang="en-US" altLang="en-US" sz="1200" dirty="0" err="1"/>
              <a:t>B</a:t>
            </a:r>
            <a:r>
              <a:rPr lang="en-US" altLang="en-US" sz="1200" baseline="30000" dirty="0" err="1"/>
              <a:t>m</a:t>
            </a:r>
            <a:r>
              <a:rPr lang="en-US" altLang="en-US" sz="1200" dirty="0"/>
              <a:t> then C for n &gt; m,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but A</a:t>
            </a:r>
            <a:r>
              <a:rPr lang="en-US" altLang="en-US" sz="1200" b="1" baseline="30000" dirty="0">
                <a:solidFill>
                  <a:srgbClr val="FF0000"/>
                </a:solidFill>
              </a:rPr>
              <a:t>m</a:t>
            </a:r>
            <a:r>
              <a:rPr lang="en-US" altLang="en-US" sz="1200" dirty="0"/>
              <a:t> then </a:t>
            </a:r>
            <a:r>
              <a:rPr lang="en-US" altLang="en-US" sz="1200" dirty="0" err="1"/>
              <a:t>B</a:t>
            </a:r>
            <a:r>
              <a:rPr lang="en-US" altLang="en-US" sz="1200" baseline="30000" dirty="0" err="1"/>
              <a:t>m</a:t>
            </a:r>
            <a:r>
              <a:rPr lang="en-US" altLang="en-US" sz="1200" dirty="0"/>
              <a:t> then C is “admissible”: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    there are trajectories with that sequence.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6970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B050"/>
                </a:solidFill>
              </a:rPr>
              <a:t>An Area preserving “</a:t>
            </a:r>
            <a:r>
              <a:rPr lang="en-US" altLang="en-US" sz="3200" dirty="0" err="1">
                <a:solidFill>
                  <a:srgbClr val="00B050"/>
                </a:solidFill>
              </a:rPr>
              <a:t>heterochaotic</a:t>
            </a:r>
            <a:r>
              <a:rPr lang="en-US" altLang="en-US" sz="3200" dirty="0">
                <a:solidFill>
                  <a:srgbClr val="00B050"/>
                </a:solidFill>
              </a:rPr>
              <a:t> map”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62337" y="4659372"/>
            <a:ext cx="5478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We have proved (2020) that arbitrarily close to each point, there are periodic saddle points AND periodic repelling points.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228600" y="365125"/>
            <a:ext cx="8610600" cy="1311275"/>
          </a:xfrm>
        </p:spPr>
        <p:txBody>
          <a:bodyPr/>
          <a:lstStyle/>
          <a:p>
            <a:pPr eaLnBrk="1" hangingPunct="1"/>
            <a:r>
              <a:rPr lang="en-US" altLang="en-US" dirty="0"/>
              <a:t>A one-to-one volume preserving map</a:t>
            </a:r>
          </a:p>
        </p:txBody>
      </p:sp>
      <p:pic>
        <p:nvPicPr>
          <p:cNvPr id="2150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25" y="2125663"/>
            <a:ext cx="8413750" cy="345916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7025" y="5791200"/>
            <a:ext cx="752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Pizza boxes A and D map to shoeboxes A’ and D’;</a:t>
            </a:r>
          </a:p>
          <a:p>
            <a:r>
              <a:rPr lang="en-US" sz="2400" dirty="0"/>
              <a:t>Shoe boxes B and C map to pizza boxes B’ and C’.</a:t>
            </a:r>
          </a:p>
        </p:txBody>
      </p:sp>
    </p:spTree>
    <p:extLst>
      <p:ext uri="{BB962C8B-B14F-4D97-AF65-F5344CB8AC3E}">
        <p14:creationId xmlns:p14="http://schemas.microsoft.com/office/powerpoint/2010/main" val="41963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28650" y="2057400"/>
            <a:ext cx="7886700" cy="4435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Theorem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The map is ergodic  (e.g., most trajectories are dense)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And has </a:t>
            </a:r>
            <a:r>
              <a:rPr lang="en-US" altLang="en-US" dirty="0" smtClean="0"/>
              <a:t>hetero-chaos</a:t>
            </a:r>
            <a:r>
              <a:rPr lang="en-US" altLang="en-US" dirty="0"/>
              <a:t>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1D </a:t>
            </a:r>
            <a:r>
              <a:rPr lang="en-US" altLang="en-US" dirty="0" smtClean="0"/>
              <a:t>unstable orbits </a:t>
            </a:r>
            <a:r>
              <a:rPr lang="en-US" altLang="en-US" dirty="0"/>
              <a:t>are dense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2D </a:t>
            </a:r>
            <a:r>
              <a:rPr lang="en-US" altLang="en-US" dirty="0" smtClean="0"/>
              <a:t>unstable orbits are </a:t>
            </a:r>
            <a:r>
              <a:rPr lang="en-US" altLang="en-US" dirty="0"/>
              <a:t>dense. </a:t>
            </a:r>
            <a:endParaRPr lang="en-US" altLang="en-US" dirty="0" smtClean="0"/>
          </a:p>
          <a:p>
            <a:pPr marL="0" indent="0">
              <a:buNone/>
            </a:pPr>
            <a:r>
              <a:rPr lang="en-US" sz="2000" b="1" dirty="0" smtClean="0"/>
              <a:t>2021 </a:t>
            </a:r>
            <a:r>
              <a:rPr lang="en-US" sz="2000" b="1" dirty="0"/>
              <a:t>Piecewise linear maps with heterogeneous chaos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smtClean="0"/>
              <a:t>By Yoshitaka </a:t>
            </a:r>
            <a:r>
              <a:rPr lang="en-US" sz="2000" dirty="0"/>
              <a:t>Saiki, Hiroki </a:t>
            </a:r>
            <a:r>
              <a:rPr lang="en-US" sz="2000" dirty="0" err="1"/>
              <a:t>Takahasi</a:t>
            </a:r>
            <a:r>
              <a:rPr lang="en-US" sz="2000" dirty="0"/>
              <a:t>, and </a:t>
            </a:r>
            <a:r>
              <a:rPr lang="en-US" sz="2000" dirty="0" smtClean="0"/>
              <a:t>JAY in </a:t>
            </a:r>
            <a:r>
              <a:rPr lang="en-US" sz="2000" b="1" i="1" dirty="0" smtClean="0"/>
              <a:t>Nonlinearity </a:t>
            </a:r>
            <a:endParaRPr lang="en-US" altLang="en-US" sz="2000" dirty="0"/>
          </a:p>
        </p:txBody>
      </p:sp>
      <p:pic>
        <p:nvPicPr>
          <p:cNvPr id="22531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28600"/>
            <a:ext cx="61166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4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Hetero-chaos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962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Chaos (for this talk) means there is an attractor with a dense trajectory and an infinite dense set of periodic points.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Define </a:t>
            </a:r>
            <a:r>
              <a:rPr lang="en-US" sz="3600" dirty="0">
                <a:solidFill>
                  <a:srgbClr val="FF0000"/>
                </a:solidFill>
              </a:rPr>
              <a:t>k</a:t>
            </a:r>
            <a:r>
              <a:rPr lang="en-US" sz="3600" dirty="0"/>
              <a:t>-chaos: </a:t>
            </a:r>
            <a:r>
              <a:rPr lang="en-US" sz="3600" dirty="0">
                <a:solidFill>
                  <a:srgbClr val="0000FF"/>
                </a:solidFill>
              </a:rPr>
              <a:t>chaos + there is a dense set of periodic points whose unstable dimension is </a:t>
            </a:r>
            <a:r>
              <a:rPr lang="en-US" sz="3600" dirty="0">
                <a:solidFill>
                  <a:srgbClr val="FF0000"/>
                </a:solidFill>
              </a:rPr>
              <a:t>k.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Define hetero-chaos: </a:t>
            </a:r>
            <a:r>
              <a:rPr lang="en-US" sz="3600" dirty="0">
                <a:solidFill>
                  <a:srgbClr val="0000FF"/>
                </a:solidFill>
              </a:rPr>
              <a:t>The set S is k-chaotic for two or more values of k. </a:t>
            </a:r>
            <a:r>
              <a:rPr lang="en-US" sz="3600" dirty="0">
                <a:solidFill>
                  <a:schemeClr val="bg1"/>
                </a:solidFill>
              </a:rPr>
              <a:t>he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0000FF"/>
                </a:solidFill>
              </a:rPr>
              <a:t>We believe that hetero-chaos is typical in high dimensional chaos.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>
                <a:solidFill>
                  <a:srgbClr val="FF0000"/>
                </a:solidFill>
              </a:rPr>
              <a:t>One of our goals is find the simplest examples.</a:t>
            </a:r>
            <a:endParaRPr lang="en-US" sz="3600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 set S is k-chaotic for two </a:t>
            </a:r>
            <a:r>
              <a:rPr lang="en-US" dirty="0">
                <a:solidFill>
                  <a:schemeClr val="bg1"/>
                </a:solidFill>
              </a:rPr>
              <a:t>or more values of 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431800"/>
            <a:ext cx="7772400" cy="2387600"/>
          </a:xfrm>
        </p:spPr>
        <p:txBody>
          <a:bodyPr/>
          <a:lstStyle/>
          <a:p>
            <a:r>
              <a:rPr lang="en-US" dirty="0"/>
              <a:t>Tiny models can help us understand huge models </a:t>
            </a:r>
            <a:br>
              <a:rPr lang="en-US" dirty="0"/>
            </a:br>
            <a:r>
              <a:rPr lang="en-US" sz="1400" dirty="0">
                <a:highlight>
                  <a:srgbClr val="FFFF00"/>
                </a:highlight>
              </a:rPr>
              <a:t> </a:t>
            </a:r>
            <a:br>
              <a:rPr lang="en-US" sz="1400" dirty="0">
                <a:highlight>
                  <a:srgbClr val="FFFF00"/>
                </a:highlight>
              </a:rPr>
            </a:br>
            <a:r>
              <a:rPr lang="en-US" sz="1400" dirty="0"/>
              <a:t> .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52400" y="3101810"/>
            <a:ext cx="88391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Jim Yorke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dirty="0"/>
              <a:t>abstract</a:t>
            </a:r>
            <a:br>
              <a:rPr lang="en-US" sz="1600" dirty="0"/>
            </a:br>
            <a:r>
              <a:rPr lang="en-US" sz="1600" dirty="0"/>
              <a:t>I will be discussing a couple related “simple” maps that tell us a great deal about very complex situations.         This is joint work with Roberto De Leo, Yoshi Saiki, </a:t>
            </a:r>
            <a:r>
              <a:rPr lang="en-US" sz="1600" dirty="0" err="1"/>
              <a:t>Shuddho</a:t>
            </a:r>
            <a:r>
              <a:rPr lang="en-US" sz="1600" dirty="0"/>
              <a:t> Das, Miguel Sanjuan, and Hiroki </a:t>
            </a:r>
            <a:r>
              <a:rPr lang="en-US" sz="1600" dirty="0" err="1"/>
              <a:t>Takahasi</a:t>
            </a:r>
            <a:r>
              <a:rPr lang="en-US" sz="1600" dirty="0"/>
              <a:t>. I will report mainly on 3 of our </a:t>
            </a:r>
            <a:r>
              <a:rPr lang="en-US" sz="1600" dirty="0" smtClean="0"/>
              <a:t>recent papers </a:t>
            </a:r>
            <a:r>
              <a:rPr lang="en-US" sz="1600" dirty="0"/>
              <a:t>papers that </a:t>
            </a:r>
            <a:r>
              <a:rPr lang="en-US" sz="1600" dirty="0" smtClean="0"/>
              <a:t>were accepted </a:t>
            </a:r>
            <a:r>
              <a:rPr lang="en-US" sz="1600" dirty="0"/>
              <a:t>for publication </a:t>
            </a:r>
            <a:r>
              <a:rPr lang="en-US" sz="1600" dirty="0" smtClean="0"/>
              <a:t>last </a:t>
            </a:r>
            <a:r>
              <a:rPr lang="en-US" sz="1600" dirty="0"/>
              <a:t>year and are available on </a:t>
            </a:r>
            <a:r>
              <a:rPr lang="en-US" sz="1600" dirty="0" err="1"/>
              <a:t>arXiv</a:t>
            </a:r>
            <a:r>
              <a:rPr lang="en-US" sz="1600" dirty="0" smtClean="0"/>
              <a:t>. Plus another that we are working on.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       Two are on the logistic map </a:t>
            </a:r>
            <a:r>
              <a:rPr lang="en-US" sz="1600" dirty="0" err="1"/>
              <a:t>rx</a:t>
            </a:r>
            <a:r>
              <a:rPr lang="en-US" sz="1600" dirty="0"/>
              <a:t>(1-x). It has uncountably many parameter values with the following property: The map has infinitely many disjoint unstable compact invariant Cantor sets. We have determined how their stable and unstable manifolds interact. All this in a logistic map.</a:t>
            </a:r>
            <a:br>
              <a:rPr lang="en-US" sz="1600" dirty="0"/>
            </a:br>
            <a:r>
              <a:rPr lang="en-US" sz="1600" dirty="0"/>
              <a:t>             Secondly, we have created a baker-like piecewise linear map on a 3D cube that is unstable in 2 dimensions in some places and unstable in 1 in others. It has a dense set of periodic orbits that are 1 D unstable and another dense set of periodic orbits that are all 2 D unstable. The map is ergodic. Lebesgue measure is invariant.</a:t>
            </a:r>
            <a:endParaRPr lang="en-US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82C7A-E74B-4569-B12B-D6C03237868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5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28650" y="3048000"/>
            <a:ext cx="7981950" cy="3444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dirty="0"/>
              <a:t>Does one direction have to be the most expansive?</a:t>
            </a:r>
          </a:p>
          <a:p>
            <a:pPr marL="0" indent="0">
              <a:buNone/>
            </a:pPr>
            <a:r>
              <a:rPr lang="en-US" dirty="0"/>
              <a:t>(the X direction in the above map).</a:t>
            </a:r>
          </a:p>
          <a:p>
            <a:pPr marL="0" indent="0">
              <a:buNone/>
            </a:pPr>
            <a:r>
              <a:rPr lang="en-US" dirty="0"/>
              <a:t>(Or the Y direction in the inverse map).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. </a:t>
            </a:r>
          </a:p>
        </p:txBody>
      </p:sp>
      <p:pic>
        <p:nvPicPr>
          <p:cNvPr id="22531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28600"/>
            <a:ext cx="61166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3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9144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3C890-0966-4EEA-A9AC-07E5EFDFD77C}"/>
              </a:ext>
            </a:extLst>
          </p:cNvPr>
          <p:cNvSpPr txBox="1"/>
          <p:nvPr/>
        </p:nvSpPr>
        <p:spPr>
          <a:xfrm>
            <a:off x="2468881" y="4526281"/>
            <a:ext cx="5074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 the X expansion is always a factor of 3 but in </a:t>
            </a:r>
          </a:p>
          <a:p>
            <a:r>
              <a:rPr lang="en-US" dirty="0"/>
              <a:t>Bi as drawn the expansion in Z  6.</a:t>
            </a:r>
          </a:p>
          <a:p>
            <a:r>
              <a:rPr lang="en-US" dirty="0"/>
              <a:t>For F^-1 Y is always expanding but in some rectangles like A’, the expansion in Z is 2, which is greater that the expansion of Y which is 3/2.</a:t>
            </a:r>
          </a:p>
        </p:txBody>
      </p:sp>
    </p:spTree>
    <p:extLst>
      <p:ext uri="{BB962C8B-B14F-4D97-AF65-F5344CB8AC3E}">
        <p14:creationId xmlns:p14="http://schemas.microsoft.com/office/powerpoint/2010/main" val="4073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Hetero-chaos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47020"/>
            <a:ext cx="8229600" cy="4952999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“Chaos” (for this talk) means there is an attractor with a dense trajectory and an infinite dense set of periodic points.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Define k-chaos: chaos + there is a dense set of periodic points whose unstable dimension is k.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Define hetero-chaos: The set S is k-chaotic for two or more values of k. he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We believe that hetero-chaos is typical in high dimensional chaos.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We believe that hetero-chaos is typical in high dimensional chaos</a:t>
            </a:r>
            <a:endParaRPr lang="it-IT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</a:rPr>
              <a:t>We try to find the simplest, explicit, concrete examples.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</a:rPr>
              <a:t>Abraham-Smale (1968) etc including Lorenzo Diaz &amp; Christian Bonatti have developed a theory that </a:t>
            </a:r>
            <a:r>
              <a:rPr lang="it-IT" b="1" dirty="0">
                <a:solidFill>
                  <a:srgbClr val="0070C0"/>
                </a:solidFill>
              </a:rPr>
              <a:t>can produce</a:t>
            </a:r>
            <a:r>
              <a:rPr lang="it-IT" dirty="0">
                <a:solidFill>
                  <a:srgbClr val="0070C0"/>
                </a:solidFill>
              </a:rPr>
              <a:t> abstract hetero-chaotic non-attractors.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</a:rPr>
              <a:t>New examples with infinitely many sinks robustly (Berger-Crovisier-Pujals 2021)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6035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highlight>
                  <a:srgbClr val="FFFF00"/>
                </a:highlight>
              </a:rPr>
              <a:t>Continuing the theme of VARIABLE unstable dimensions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  <a:t/>
            </a:r>
            <a:b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</a:br>
            <a:r>
              <a:rPr lang="fr-FR" sz="2700" dirty="0"/>
              <a:t/>
            </a:r>
            <a:br>
              <a:rPr lang="fr-FR" sz="2700" dirty="0"/>
            </a:br>
            <a:r>
              <a:rPr lang="en-US" altLang="en-US" sz="2700" dirty="0"/>
              <a:t>Joint work with </a:t>
            </a:r>
            <a:br>
              <a:rPr lang="en-US" altLang="en-US" sz="2700" dirty="0"/>
            </a:br>
            <a:r>
              <a:rPr lang="en-US" altLang="en-US" sz="3100" b="1" dirty="0" err="1"/>
              <a:t>Shuddho</a:t>
            </a:r>
            <a:r>
              <a:rPr lang="en-US" altLang="en-US" sz="3100" b="1" dirty="0"/>
              <a:t> Das,  Yoshi Saiki,  Miguel Sanjuan,  Hiroki </a:t>
            </a:r>
            <a:r>
              <a:rPr lang="en-US" altLang="en-US" sz="3100" b="1" dirty="0" err="1"/>
              <a:t>Takahasi</a:t>
            </a:r>
            <a:r>
              <a:rPr lang="en-US" altLang="en-US" sz="2700" dirty="0"/>
              <a:t/>
            </a:r>
            <a:br>
              <a:rPr lang="en-US" altLang="en-US" sz="2700" dirty="0"/>
            </a:br>
            <a:r>
              <a:rPr lang="en-US" altLang="en-US" sz="2700" dirty="0">
                <a:solidFill>
                  <a:srgbClr val="7030A0"/>
                </a:solidFill>
              </a:rPr>
              <a:t>Published 2017 &amp; 2018 &amp; 2021 &amp; 2021-submitted.</a:t>
            </a:r>
            <a:br>
              <a:rPr lang="en-US" altLang="en-US" sz="2700" dirty="0">
                <a:solidFill>
                  <a:srgbClr val="7030A0"/>
                </a:solidFill>
              </a:rPr>
            </a:br>
            <a:r>
              <a:rPr lang="en-US" altLang="en-US" sz="2700" dirty="0">
                <a:solidFill>
                  <a:srgbClr val="7030A0"/>
                </a:solidFill>
              </a:rPr>
              <a:t> (See </a:t>
            </a:r>
            <a:r>
              <a:rPr lang="en-US" altLang="en-US" sz="2700" dirty="0" err="1">
                <a:solidFill>
                  <a:srgbClr val="7030A0"/>
                </a:solidFill>
              </a:rPr>
              <a:t>arXiv</a:t>
            </a:r>
            <a:r>
              <a:rPr lang="en-US" altLang="en-US" sz="2700" dirty="0">
                <a:solidFill>
                  <a:srgbClr val="7030A0"/>
                </a:solidFill>
              </a:rPr>
              <a:t> for versions of these.)</a:t>
            </a:r>
            <a:br>
              <a:rPr lang="en-US" altLang="en-US" sz="2700" dirty="0">
                <a:solidFill>
                  <a:srgbClr val="7030A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/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solidFill>
                  <a:srgbClr val="0000FF"/>
                </a:solidFill>
              </a:rPr>
              <a:t>We believe that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  <a:t>heterogeneous chaos 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is typical in high-dimensional chaos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but is Not in standard low-dimensional models (at least in expositions</a:t>
            </a:r>
            <a:r>
              <a:rPr lang="en-US" dirty="0" smtClean="0">
                <a:solidFill>
                  <a:srgbClr val="0000FF"/>
                </a:solidFill>
              </a:rPr>
              <a:t>).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Important Literature:</a:t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it-IT" sz="2200" dirty="0" smtClean="0">
                <a:solidFill>
                  <a:srgbClr val="0070C0"/>
                </a:solidFill>
              </a:rPr>
              <a:t>Abraham-Smale </a:t>
            </a:r>
            <a:r>
              <a:rPr lang="it-IT" sz="2200" dirty="0">
                <a:solidFill>
                  <a:srgbClr val="0070C0"/>
                </a:solidFill>
              </a:rPr>
              <a:t>(1968) etc including Lorenzo Diaz &amp; Christian Bonatti have developed a theory that </a:t>
            </a:r>
            <a:r>
              <a:rPr lang="it-IT" sz="2200" b="1" dirty="0">
                <a:solidFill>
                  <a:srgbClr val="0070C0"/>
                </a:solidFill>
              </a:rPr>
              <a:t>can produce</a:t>
            </a:r>
            <a:r>
              <a:rPr lang="it-IT" sz="2200" dirty="0">
                <a:solidFill>
                  <a:srgbClr val="0070C0"/>
                </a:solidFill>
              </a:rPr>
              <a:t> abstract hetero-chaotic non-attractors. </a:t>
            </a:r>
            <a:br>
              <a:rPr lang="it-IT" sz="2200" dirty="0">
                <a:solidFill>
                  <a:srgbClr val="0070C0"/>
                </a:solidFill>
              </a:rPr>
            </a:br>
            <a:r>
              <a:rPr lang="it-IT" sz="2200" dirty="0">
                <a:solidFill>
                  <a:srgbClr val="0070C0"/>
                </a:solidFill>
              </a:rPr>
              <a:t>New examples with infinitely many sinks robustly (Berger-Crovisier-Pujals 2021)</a:t>
            </a:r>
            <a:r>
              <a:rPr lang="en-US" sz="2200" dirty="0">
                <a:solidFill>
                  <a:srgbClr val="0070C0"/>
                </a:solidFill>
              </a:rPr>
              <a:t/>
            </a:r>
            <a:br>
              <a:rPr lang="en-US" sz="2200" dirty="0">
                <a:solidFill>
                  <a:srgbClr val="0070C0"/>
                </a:solidFill>
              </a:rPr>
            </a:br>
            <a:endParaRPr lang="en-US" sz="22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Lorenz96 a model of dimension N</a:t>
            </a:r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273550" y="3200400"/>
            <a:ext cx="4556125" cy="1447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3 periodic orbits with unstable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dimensions 1,2, and 3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in the (red) attractor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0338"/>
            <a:ext cx="801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900363"/>
            <a:ext cx="3546475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49775" y="4876800"/>
            <a:ext cx="4279900" cy="161607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The subscripts are defined cyclically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so that they are between 1 and 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Lorenz focused on N = 40 but we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look at N =8 and F=8.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twist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6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3031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New </a:t>
            </a:r>
            <a:r>
              <a:rPr lang="en-US" sz="2800" dirty="0" smtClean="0">
                <a:solidFill>
                  <a:srgbClr val="FF0000"/>
                </a:solidFill>
              </a:rPr>
              <a:t>map</a:t>
            </a:r>
            <a:r>
              <a:rPr lang="en-US" sz="2800" dirty="0" smtClean="0"/>
              <a:t>: </a:t>
            </a:r>
            <a:r>
              <a:rPr lang="en-US" sz="2800" dirty="0" smtClean="0">
                <a:latin typeface="+mn-lt"/>
              </a:rPr>
              <a:t>AN </a:t>
            </a:r>
            <a:r>
              <a:rPr lang="en-US" sz="2800" dirty="0">
                <a:latin typeface="+mn-lt"/>
              </a:rPr>
              <a:t>ERGODIC BAKER MAP WITH A TWIST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b="1" dirty="0"/>
              <a:t>work with Yoshi Saiki and Hiroki </a:t>
            </a:r>
            <a:r>
              <a:rPr lang="en-US" sz="2400" b="1" dirty="0" err="1"/>
              <a:t>Takahasi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85147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143762"/>
              </p:ext>
            </p:extLst>
          </p:nvPr>
        </p:nvGraphicFramePr>
        <p:xfrm>
          <a:off x="7937" y="1524000"/>
          <a:ext cx="8171329" cy="510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8177760" imgH="5104440" progId="">
                  <p:embed/>
                </p:oleObj>
              </mc:Choice>
              <mc:Fallback>
                <p:oleObj r:id="rId3" imgW="8177760" imgH="510444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7" y="1524000"/>
                        <a:ext cx="8171329" cy="5100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923835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Our N-dim </a:t>
            </a:r>
            <a:r>
              <a:rPr lang="en-US" sz="2400" b="1" dirty="0">
                <a:solidFill>
                  <a:srgbClr val="0070C0"/>
                </a:solidFill>
              </a:rPr>
              <a:t>twist </a:t>
            </a:r>
            <a:r>
              <a:rPr lang="en-US" sz="2400" b="1" dirty="0" smtClean="0">
                <a:solidFill>
                  <a:srgbClr val="0070C0"/>
                </a:solidFill>
              </a:rPr>
              <a:t>map on 2 cubes: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First: Twist Right cube about long axis;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2nd: stretch each cube onto the double cube.</a:t>
            </a:r>
          </a:p>
        </p:txBody>
      </p:sp>
    </p:spTree>
    <p:extLst>
      <p:ext uri="{BB962C8B-B14F-4D97-AF65-F5344CB8AC3E}">
        <p14:creationId xmlns:p14="http://schemas.microsoft.com/office/powerpoint/2010/main" val="6666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" y="152400"/>
            <a:ext cx="8839200" cy="1752600"/>
          </a:xfrm>
        </p:spPr>
        <p:txBody>
          <a:bodyPr/>
          <a:lstStyle/>
          <a:p>
            <a:r>
              <a:rPr lang="en-US" dirty="0"/>
              <a:t>Each colored piece has volume ¼ and</a:t>
            </a:r>
            <a:br>
              <a:rPr lang="en-US" dirty="0"/>
            </a:br>
            <a:r>
              <a:rPr lang="en-US" dirty="0"/>
              <a:t>is mapped to the whole space in 3 iterates. Total volume = 2.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67" y="2209800"/>
            <a:ext cx="6458772" cy="39084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056" y="1905000"/>
            <a:ext cx="2802367" cy="27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11275"/>
          </a:xfrm>
        </p:spPr>
        <p:txBody>
          <a:bodyPr/>
          <a:lstStyle/>
          <a:p>
            <a:r>
              <a:rPr lang="en-US" dirty="0"/>
              <a:t>The N-dimensional TWIST map Theorem on 2 unit cubes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8210550" cy="5032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Theorem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1) The </a:t>
            </a:r>
            <a:r>
              <a:rPr lang="en-US" b="1" dirty="0">
                <a:solidFill>
                  <a:srgbClr val="0070C0"/>
                </a:solidFill>
              </a:rPr>
              <a:t>map is ergodic; almost every trajectory’s </a:t>
            </a:r>
            <a:r>
              <a:rPr lang="en-US" b="1" dirty="0" smtClean="0">
                <a:solidFill>
                  <a:srgbClr val="0070C0"/>
                </a:solidFill>
              </a:rPr>
              <a:t>is dense in </a:t>
            </a:r>
            <a:r>
              <a:rPr lang="en-US" b="1" dirty="0">
                <a:solidFill>
                  <a:srgbClr val="0070C0"/>
                </a:solidFill>
              </a:rPr>
              <a:t>the whole space (i.e., 2 cubes)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2) Repelling </a:t>
            </a:r>
            <a:r>
              <a:rPr lang="en-US" b="1" dirty="0">
                <a:solidFill>
                  <a:srgbClr val="0070C0"/>
                </a:solidFill>
              </a:rPr>
              <a:t>periodic points are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dense.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 methods of proof are new.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This result will soon be submitted for publication.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65436"/>
            <a:ext cx="3739824" cy="2952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669281" y="4038600"/>
            <a:ext cx="45719" cy="4571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10,000 iterates of </a:t>
            </a:r>
            <a:r>
              <a:rPr lang="en-US" dirty="0" smtClean="0"/>
              <a:t>one trajectory of our 2D </a:t>
            </a:r>
            <a:r>
              <a:rPr lang="en-US" dirty="0"/>
              <a:t>twist map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70" y="1600200"/>
            <a:ext cx="8949830" cy="48247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57" y="212754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ighlight>
                  <a:srgbClr val="FFFF00"/>
                </a:highlight>
              </a:rPr>
              <a:t>Topic 0:  Background </a:t>
            </a:r>
            <a:r>
              <a:rPr lang="en-US" dirty="0">
                <a:highlight>
                  <a:srgbClr val="FFFF00"/>
                </a:highlight>
              </a:rPr>
              <a:t>for small models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Ensemble of initial conditions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=&gt; Local Ensemble Kalman Filtering</a:t>
            </a:r>
          </a:p>
        </p:txBody>
      </p:sp>
      <p:sp>
        <p:nvSpPr>
          <p:cNvPr id="5123" name="Content Placeholder 5"/>
          <p:cNvSpPr>
            <a:spLocks noGrp="1" noChangeArrowheads="1"/>
          </p:cNvSpPr>
          <p:nvPr>
            <p:ph idx="1"/>
          </p:nvPr>
        </p:nvSpPr>
        <p:spPr>
          <a:xfrm>
            <a:off x="3581400" y="1771650"/>
            <a:ext cx="5181600" cy="3562350"/>
          </a:xfrm>
        </p:spPr>
        <p:txBody>
          <a:bodyPr/>
          <a:lstStyle/>
          <a:p>
            <a:pPr eaLnBrk="1" hangingPunct="1"/>
            <a:r>
              <a:rPr lang="en-US" altLang="en-US"/>
              <a:t>An ensemble  of (</a:t>
            </a:r>
            <a:r>
              <a:rPr lang="en-US" altLang="en-US">
                <a:latin typeface="Biome"/>
                <a:ea typeface="Biome"/>
                <a:cs typeface="Biome"/>
              </a:rPr>
              <a:t>~</a:t>
            </a:r>
            <a:r>
              <a:rPr lang="en-US" altLang="en-US"/>
              <a:t>100) initial conditions representing possible current conditions</a:t>
            </a:r>
          </a:p>
          <a:p>
            <a:pPr eaLnBrk="1" hangingPunct="1"/>
            <a:r>
              <a:rPr lang="en-US" altLang="en-US"/>
              <a:t>In 1992, Eugenia Kalnay &amp; the US National Weather Service began making an </a:t>
            </a:r>
            <a:r>
              <a:rPr lang="en-US" altLang="en-US">
                <a:solidFill>
                  <a:schemeClr val="hlink"/>
                </a:solidFill>
              </a:rPr>
              <a:t>ensemble</a:t>
            </a:r>
            <a:r>
              <a:rPr lang="en-US" altLang="en-US"/>
              <a:t> of multiple forecasts - using slightly different initial conditions.</a:t>
            </a:r>
          </a:p>
          <a:p>
            <a:pPr eaLnBrk="1" hangingPunct="1"/>
            <a:endParaRPr lang="en-US" altLang="en-US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681163"/>
            <a:ext cx="2117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1"/>
          <p:cNvSpPr txBox="1">
            <a:spLocks noChangeArrowheads="1"/>
          </p:cNvSpPr>
          <p:nvPr/>
        </p:nvSpPr>
        <p:spPr bwMode="auto">
          <a:xfrm>
            <a:off x="304800" y="5410200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 Light" panose="020F0302020204030204" pitchFamily="34" charset="0"/>
              </a:rPr>
              <a:t>E. Ott, E., B. R. Hunt, I. </a:t>
            </a:r>
            <a:r>
              <a:rPr lang="en-US" altLang="en-US" sz="2000" b="1" dirty="0" err="1">
                <a:latin typeface="Calibri Light" panose="020F0302020204030204" pitchFamily="34" charset="0"/>
              </a:rPr>
              <a:t>Szunyogh</a:t>
            </a:r>
            <a:r>
              <a:rPr lang="en-US" altLang="en-US" sz="2000" b="1" dirty="0">
                <a:latin typeface="Calibri Light" panose="020F0302020204030204" pitchFamily="34" charset="0"/>
              </a:rPr>
              <a:t>, A. V. Zimin, E. J. </a:t>
            </a:r>
            <a:r>
              <a:rPr lang="en-US" altLang="en-US" sz="2000" b="1" dirty="0" err="1">
                <a:latin typeface="Calibri Light" panose="020F0302020204030204" pitchFamily="34" charset="0"/>
              </a:rPr>
              <a:t>Kostelich</a:t>
            </a:r>
            <a:r>
              <a:rPr lang="en-US" altLang="en-US" sz="2000" b="1" dirty="0">
                <a:latin typeface="Calibri Light" panose="020F0302020204030204" pitchFamily="34" charset="0"/>
              </a:rPr>
              <a:t>, M. </a:t>
            </a:r>
            <a:r>
              <a:rPr lang="en-US" altLang="en-US" sz="2000" b="1" dirty="0" err="1">
                <a:latin typeface="Calibri Light" panose="020F0302020204030204" pitchFamily="34" charset="0"/>
              </a:rPr>
              <a:t>Corazza</a:t>
            </a:r>
            <a:r>
              <a:rPr lang="en-US" altLang="en-US" sz="2000" b="1" dirty="0">
                <a:latin typeface="Calibri Light" panose="020F0302020204030204" pitchFamily="34" charset="0"/>
              </a:rPr>
              <a:t>, E. Kalnay,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 Light" panose="020F0302020204030204" pitchFamily="34" charset="0"/>
              </a:rPr>
              <a:t>D. J. Patil, J. A. Yorke,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latin typeface="Calibri Light" panose="020F0302020204030204" pitchFamily="34" charset="0"/>
                <a:hlinkClick r:id="rId3" action="ppaction://hlinkfile"/>
              </a:rPr>
              <a:t>A local ensemble </a:t>
            </a:r>
            <a:r>
              <a:rPr lang="en-US" altLang="en-US" sz="2000" b="1" u="sng" dirty="0" err="1">
                <a:latin typeface="Calibri Light" panose="020F0302020204030204" pitchFamily="34" charset="0"/>
                <a:hlinkClick r:id="rId3" action="ppaction://hlinkfile"/>
              </a:rPr>
              <a:t>Kalman</a:t>
            </a:r>
            <a:r>
              <a:rPr lang="en-US" altLang="en-US" sz="2000" b="1" u="sng" dirty="0">
                <a:latin typeface="Calibri Light" panose="020F0302020204030204" pitchFamily="34" charset="0"/>
                <a:hlinkClick r:id="rId3" action="ppaction://hlinkfile"/>
              </a:rPr>
              <a:t> Filter for atmospheric data assimilation</a:t>
            </a:r>
            <a:r>
              <a:rPr lang="en-US" altLang="en-US" sz="2000" b="1" u="sng" dirty="0">
                <a:latin typeface="Calibri Light" panose="020F0302020204030204" pitchFamily="34" charset="0"/>
              </a:rPr>
              <a:t>,</a:t>
            </a:r>
            <a:r>
              <a:rPr lang="en-US" altLang="en-US" sz="2000" b="1" dirty="0">
                <a:latin typeface="Calibri Light" panose="020F0302020204030204" pitchFamily="34" charset="0"/>
              </a:rPr>
              <a:t> </a:t>
            </a:r>
            <a:br>
              <a:rPr lang="en-US" altLang="en-US" sz="2000" b="1" dirty="0">
                <a:latin typeface="Calibri Light" panose="020F0302020204030204" pitchFamily="34" charset="0"/>
              </a:rPr>
            </a:br>
            <a:r>
              <a:rPr lang="en-US" altLang="en-US" sz="2000" b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Tellus</a:t>
            </a:r>
            <a:r>
              <a:rPr lang="en-US" altLang="en-US" sz="2000" b="1" dirty="0">
                <a:latin typeface="Calibri Light" panose="020F0302020204030204" pitchFamily="34" charset="0"/>
              </a:rPr>
              <a:t> 56A (2004), 415-428.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100,000 iterates of 2D twist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" y="1827121"/>
            <a:ext cx="9040932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4245"/>
            <a:ext cx="7886700" cy="1325563"/>
          </a:xfrm>
        </p:spPr>
        <p:txBody>
          <a:bodyPr/>
          <a:lstStyle/>
          <a:p>
            <a:r>
              <a:rPr lang="en-US" dirty="0"/>
              <a:t>Rectangles map to rectangles in Dimension 2. (1,1) is a fixed point.</a:t>
            </a:r>
            <a:br>
              <a:rPr lang="en-US" dirty="0"/>
            </a:br>
            <a:r>
              <a:rPr lang="en-US" dirty="0"/>
              <a:t>F is continuous on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D7994305-B36A-4918-B5C8-F1FBD3AF1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57" y="2133600"/>
            <a:ext cx="7266410" cy="3607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1B6D8-5B68-4C91-8FAA-E51C0C11CF75}"/>
              </a:ext>
            </a:extLst>
          </p:cNvPr>
          <p:cNvSpPr txBox="1"/>
          <p:nvPr/>
        </p:nvSpPr>
        <p:spPr>
          <a:xfrm>
            <a:off x="2971800" y="5666697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does not contain a fixed point. (1,1) is the fixed point for F on the right side of the space.</a:t>
            </a:r>
          </a:p>
        </p:txBody>
      </p:sp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DBA6F39-B487-4718-9334-A2D222E7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5614620"/>
            <a:ext cx="1876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New topic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The Logistic map’s “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graph</a:t>
            </a:r>
            <a:r>
              <a:rPr lang="en-US" dirty="0">
                <a:highlight>
                  <a:srgbClr val="FFFF00"/>
                </a:highlight>
              </a:rPr>
              <a:t>”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and Lorenz’s</a:t>
            </a: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Understanding the simplest dynamical systems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               </a:t>
            </a:r>
            <a:r>
              <a:rPr lang="en-US" altLang="en-US" sz="4000" dirty="0"/>
              <a:t> x</a:t>
            </a:r>
            <a:r>
              <a:rPr lang="en-US" altLang="en-US" sz="4000" baseline="-25000" dirty="0"/>
              <a:t>n+1 </a:t>
            </a:r>
            <a:r>
              <a:rPr lang="en-US" altLang="en-US" sz="4000" dirty="0"/>
              <a:t>= </a:t>
            </a:r>
            <a:r>
              <a:rPr lang="en-US" altLang="en-US" sz="4000" dirty="0" err="1"/>
              <a:t>rx</a:t>
            </a:r>
            <a:r>
              <a:rPr lang="en-US" altLang="en-US" sz="4000" baseline="-25000" dirty="0" err="1"/>
              <a:t>n</a:t>
            </a:r>
            <a:r>
              <a:rPr lang="en-US" altLang="en-US" sz="4000" dirty="0"/>
              <a:t>(1-x</a:t>
            </a:r>
            <a:r>
              <a:rPr lang="en-US" altLang="en-US" sz="4000" baseline="-25000" dirty="0"/>
              <a:t>n</a:t>
            </a:r>
            <a:r>
              <a:rPr lang="en-US" altLang="en-US" sz="4000" dirty="0"/>
              <a:t>)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2 papers </a:t>
            </a:r>
            <a:r>
              <a:rPr lang="en-US" altLang="en-US" dirty="0" smtClean="0"/>
              <a:t>published </a:t>
            </a:r>
            <a:r>
              <a:rPr lang="en-US" altLang="en-US" dirty="0"/>
              <a:t>in 2021 – See </a:t>
            </a:r>
            <a:r>
              <a:rPr lang="en-US" altLang="en-US" dirty="0" err="1"/>
              <a:t>arXiv</a:t>
            </a:r>
            <a:r>
              <a:rPr lang="en-US" altLang="en-US" dirty="0"/>
              <a:t> -- 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with </a:t>
            </a:r>
            <a:r>
              <a:rPr lang="en-US" altLang="en-US" sz="4000" dirty="0"/>
              <a:t>Roberto De Leo </a:t>
            </a:r>
            <a:r>
              <a:rPr lang="en-US" altLang="en-US" sz="2000" dirty="0"/>
              <a:t>(Howard University, </a:t>
            </a:r>
            <a:r>
              <a:rPr lang="en-US" altLang="en-US" sz="2000" dirty="0" err="1"/>
              <a:t>Washington,DC</a:t>
            </a:r>
            <a:r>
              <a:rPr lang="en-US" altLang="en-US" sz="2000" dirty="0"/>
              <a:t>, USA)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>
          <a:xfrm>
            <a:off x="218440" y="661988"/>
            <a:ext cx="8593138" cy="53657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Graphs of </a:t>
            </a:r>
            <a:r>
              <a:rPr lang="en-US" altLang="en-US" sz="4000" dirty="0" smtClean="0">
                <a:solidFill>
                  <a:srgbClr val="0070C0"/>
                </a:solidFill>
              </a:rPr>
              <a:t>a </a:t>
            </a:r>
            <a:r>
              <a:rPr lang="en-US" altLang="en-US" sz="4000" dirty="0">
                <a:solidFill>
                  <a:srgbClr val="0070C0"/>
                </a:solidFill>
              </a:rPr>
              <a:t>Dynamical System</a:t>
            </a:r>
            <a:r>
              <a:rPr lang="en-US" altLang="en-US" sz="2400" dirty="0">
                <a:solidFill>
                  <a:srgbClr val="0070C0"/>
                </a:solidFill>
              </a:rPr>
              <a:t/>
            </a:r>
            <a:br>
              <a:rPr lang="en-US" altLang="en-US" sz="2400" dirty="0">
                <a:solidFill>
                  <a:srgbClr val="0070C0"/>
                </a:solidFill>
              </a:rPr>
            </a:br>
            <a:r>
              <a:rPr lang="en-US" altLang="en-US" sz="2400" dirty="0">
                <a:solidFill>
                  <a:srgbClr val="0070C0"/>
                </a:solidFill>
              </a:rPr>
              <a:t>two approaches </a:t>
            </a:r>
            <a:br>
              <a:rPr lang="en-US" altLang="en-US" sz="2400" dirty="0">
                <a:solidFill>
                  <a:srgbClr val="0070C0"/>
                </a:solidFill>
              </a:rPr>
            </a:br>
            <a:r>
              <a:rPr lang="en-US" altLang="en-US" sz="2400" dirty="0">
                <a:solidFill>
                  <a:srgbClr val="0070C0"/>
                </a:solidFill>
              </a:rPr>
              <a:t>(Steve </a:t>
            </a:r>
            <a:r>
              <a:rPr lang="en-US" altLang="en-US" sz="2400" dirty="0" err="1">
                <a:solidFill>
                  <a:srgbClr val="0070C0"/>
                </a:solidFill>
              </a:rPr>
              <a:t>Smale</a:t>
            </a:r>
            <a:r>
              <a:rPr lang="en-US" altLang="en-US" sz="2400" dirty="0">
                <a:solidFill>
                  <a:srgbClr val="0070C0"/>
                </a:solidFill>
              </a:rPr>
              <a:t>: non-wandering set </a:t>
            </a:r>
            <a:r>
              <a:rPr lang="en-US" sz="2400" dirty="0">
                <a:solidFill>
                  <a:srgbClr val="0070C0"/>
                </a:solidFill>
              </a:rPr>
              <a:t>Morse-</a:t>
            </a:r>
            <a:r>
              <a:rPr lang="en-US" sz="2400" dirty="0" err="1">
                <a:solidFill>
                  <a:srgbClr val="0070C0"/>
                </a:solidFill>
              </a:rPr>
              <a:t>Smale</a:t>
            </a:r>
            <a:r>
              <a:rPr lang="en-US" sz="2400" dirty="0">
                <a:solidFill>
                  <a:srgbClr val="0070C0"/>
                </a:solidFill>
              </a:rPr>
              <a:t> graph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  <a:br>
              <a:rPr lang="en-US" altLang="en-US" sz="2400" dirty="0">
                <a:solidFill>
                  <a:srgbClr val="0070C0"/>
                </a:solidFill>
              </a:rPr>
            </a:b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Charles Conley: chain-recurrent set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br>
              <a:rPr lang="en-US" altLang="en-US" sz="2400" dirty="0">
                <a:solidFill>
                  <a:srgbClr val="0070C0"/>
                </a:solidFill>
              </a:rPr>
            </a:br>
            <a:endParaRPr lang="en-US" altLang="en-US" sz="2400" dirty="0">
              <a:solidFill>
                <a:srgbClr val="0070C0"/>
              </a:solidFill>
            </a:endParaRP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40" y="2057401"/>
            <a:ext cx="4846313" cy="30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3EB6DD6-D81C-47EB-BE47-F9A08AD8AA9F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5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5804"/>
            <a:ext cx="71977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83" y="1946582"/>
            <a:ext cx="7886700" cy="435133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4 nodes (isolated fixed points here)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 repellor at top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2 saddles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 attractor at bottom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We call this is a “</a:t>
            </a:r>
            <a:r>
              <a:rPr lang="en-US" dirty="0">
                <a:solidFill>
                  <a:srgbClr val="FF0000"/>
                </a:solidFill>
              </a:rPr>
              <a:t>Tower</a:t>
            </a:r>
            <a:r>
              <a:rPr lang="en-US" dirty="0"/>
              <a:t>”: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6 directed edges: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Every pair is connected</a:t>
            </a:r>
            <a:r>
              <a:rPr lang="en-US" dirty="0"/>
              <a:t>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with one directed edge,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From the higher to the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lower.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533400" y="1664264"/>
            <a:ext cx="3257550" cy="2969202"/>
          </a:xfrm>
        </p:spPr>
        <p:txBody>
          <a:bodyPr/>
          <a:lstStyle/>
          <a:p>
            <a:pPr eaLnBrk="1" hangingPunct="1"/>
            <a:r>
              <a:rPr lang="en-US" altLang="en-US" dirty="0"/>
              <a:t>Logistic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period </a:t>
            </a:r>
            <a:r>
              <a:rPr lang="en-US" altLang="en-US" dirty="0"/>
              <a:t>3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window </a:t>
            </a:r>
            <a:br>
              <a:rPr lang="en-US" altLang="en-US" dirty="0" smtClean="0"/>
            </a:br>
            <a:endParaRPr lang="en-US" altLang="en-US" dirty="0"/>
          </a:p>
        </p:txBody>
      </p:sp>
      <p:pic>
        <p:nvPicPr>
          <p:cNvPr id="25603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1382713"/>
            <a:ext cx="3340100" cy="3233737"/>
          </a:xfrm>
        </p:spPr>
      </p:pic>
      <p:sp>
        <p:nvSpPr>
          <p:cNvPr id="2560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407787-DE8A-421A-B73A-3679A816689F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28600" y="5105400"/>
            <a:ext cx="39195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/>
              <a:t>“ I see a period 3 attractor,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/>
              <a:t> not an uncountable set!!!”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4876800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 ≤ r ≤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74955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 ≤ x ≤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The graph of the logistic map </a:t>
            </a:r>
            <a:r>
              <a:rPr lang="en-US" altLang="en-US" sz="3600" dirty="0"/>
              <a:t>x</a:t>
            </a:r>
            <a:r>
              <a:rPr lang="en-US" altLang="en-US" sz="3600" baseline="-25000" dirty="0"/>
              <a:t>n+1</a:t>
            </a:r>
            <a:r>
              <a:rPr lang="en-US" altLang="en-US" sz="3600" dirty="0"/>
              <a:t>=</a:t>
            </a:r>
            <a:r>
              <a:rPr lang="en-US" altLang="en-US" sz="3600" dirty="0" err="1"/>
              <a:t>rx</a:t>
            </a:r>
            <a:r>
              <a:rPr lang="en-US" altLang="en-US" sz="3600" baseline="-25000" dirty="0" err="1"/>
              <a:t>n</a:t>
            </a:r>
            <a:r>
              <a:rPr lang="en-US" altLang="en-US" sz="3600" dirty="0"/>
              <a:t>(1-x</a:t>
            </a:r>
            <a:r>
              <a:rPr lang="en-US" altLang="en-US" sz="3600" baseline="-25000" dirty="0"/>
              <a:t>n</a:t>
            </a:r>
            <a:r>
              <a:rPr lang="en-US" altLang="en-US" sz="3600" dirty="0"/>
              <a:t>)</a:t>
            </a:r>
            <a:r>
              <a:rPr lang="en-US" sz="3600" dirty="0" smtClean="0">
                <a:solidFill>
                  <a:srgbClr val="0070C0"/>
                </a:solidFill>
              </a:rPr>
              <a:t> for each r, 1 </a:t>
            </a:r>
            <a:r>
              <a:rPr lang="en-US" sz="3600" dirty="0">
                <a:solidFill>
                  <a:srgbClr val="0070C0"/>
                </a:solidFill>
              </a:rPr>
              <a:t>≤</a:t>
            </a:r>
            <a:r>
              <a:rPr lang="en-US" sz="3600" dirty="0" smtClean="0">
                <a:solidFill>
                  <a:srgbClr val="0070C0"/>
                </a:solidFill>
              </a:rPr>
              <a:t> r </a:t>
            </a:r>
            <a:r>
              <a:rPr lang="en-US" sz="3600" dirty="0">
                <a:solidFill>
                  <a:srgbClr val="0070C0"/>
                </a:solidFill>
              </a:rPr>
              <a:t>≤</a:t>
            </a:r>
            <a:r>
              <a:rPr lang="en-US" sz="3600" dirty="0" smtClean="0">
                <a:solidFill>
                  <a:srgbClr val="0070C0"/>
                </a:solidFill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365125"/>
            <a:ext cx="8134350" cy="138747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</a:rPr>
              <a:t>Period 3 implies chaos </a:t>
            </a:r>
            <a:br>
              <a:rPr lang="en-US" altLang="en-US">
                <a:solidFill>
                  <a:srgbClr val="0070C0"/>
                </a:solidFill>
              </a:rPr>
            </a:br>
            <a:r>
              <a:rPr lang="en-US" altLang="en-US">
                <a:solidFill>
                  <a:srgbClr val="0070C0"/>
                </a:solidFill>
              </a:rPr>
              <a:t>(Li &amp; Yorke) 1975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2057400"/>
            <a:ext cx="2997200" cy="34290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A continuous </a:t>
            </a:r>
            <a:r>
              <a:rPr lang="en-US" dirty="0"/>
              <a:t>map on an Interval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with a period 3 </a:t>
            </a:r>
            <a:r>
              <a:rPr lang="en-US" dirty="0" smtClean="0"/>
              <a:t>orbit has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T1: Lots of periodic </a:t>
            </a:r>
            <a:r>
              <a:rPr lang="en-US" dirty="0" smtClean="0"/>
              <a:t>orbits, and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T2: There is an uncountable set S on which the map is mixing.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914525"/>
            <a:ext cx="60991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9E9973-217F-40E6-91DD-8B94C600687E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381000"/>
            <a:ext cx="8134350" cy="130968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Smale</a:t>
            </a:r>
            <a:r>
              <a:rPr lang="en-US" altLang="en-US" dirty="0"/>
              <a:t> and </a:t>
            </a:r>
            <a:r>
              <a:rPr lang="en-US" altLang="en-US" dirty="0" smtClean="0"/>
              <a:t>Williams Theorem</a:t>
            </a:r>
            <a:r>
              <a:rPr lang="en-US" altLang="en-US" dirty="0"/>
              <a:t> </a:t>
            </a:r>
            <a:r>
              <a:rPr lang="en-US" altLang="en-US" dirty="0" smtClean="0"/>
              <a:t>1976</a:t>
            </a:r>
            <a:r>
              <a:rPr lang="en-US" altLang="en-US" dirty="0"/>
              <a:t>	</a:t>
            </a:r>
          </a:p>
        </p:txBody>
      </p:sp>
      <p:sp>
        <p:nvSpPr>
          <p:cNvPr id="2765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There is a hyperbolic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   chaotic set in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   the period 3 window.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And a period 3 window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   within the window.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029F0D-74C7-4E84-B381-1344C527BE22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033463"/>
            <a:ext cx="47974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5088" y="4341813"/>
            <a:ext cx="457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latin typeface="+mn-lt"/>
              </a:rPr>
              <a:t>Logistic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latin typeface="+mn-lt"/>
              </a:rPr>
              <a:t>Graph bifurcation diagram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latin typeface="+mn-lt"/>
              </a:rPr>
              <a:t>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latin typeface="+mn-lt"/>
              </a:rPr>
              <a:t>De Leo &amp; Yorke 2021</a:t>
            </a:r>
          </a:p>
        </p:txBody>
      </p:sp>
      <p:sp>
        <p:nvSpPr>
          <p:cNvPr id="27656" name="TextBox 4"/>
          <p:cNvSpPr txBox="1">
            <a:spLocks noChangeArrowheads="1"/>
          </p:cNvSpPr>
          <p:nvPr/>
        </p:nvSpPr>
        <p:spPr bwMode="auto">
          <a:xfrm>
            <a:off x="4267200" y="5435600"/>
            <a:ext cx="3798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Notice the Crisis at the end ^ of the window (GOY 1983)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7886700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towers for several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parameter values </a:t>
            </a:r>
            <a:r>
              <a:rPr lang="en-US" dirty="0">
                <a:highlight>
                  <a:srgbClr val="FFFF00"/>
                </a:highlight>
              </a:rPr>
              <a:t>within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ighlight>
                  <a:srgbClr val="FFFF00"/>
                </a:highlight>
              </a:rPr>
              <a:t>the period 3 window</a:t>
            </a:r>
            <a:r>
              <a:rPr lang="en-US" dirty="0"/>
              <a:t>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D3D82C-1FB0-47B2-BC85-19BD29C2BE69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857250"/>
            <a:ext cx="5168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6" y="136524"/>
            <a:ext cx="7886700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towers for several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parameter values </a:t>
            </a:r>
            <a:r>
              <a:rPr lang="en-US" dirty="0">
                <a:highlight>
                  <a:srgbClr val="FFFF00"/>
                </a:highlight>
              </a:rPr>
              <a:t>within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ighlight>
                  <a:srgbClr val="FFFF00"/>
                </a:highlight>
              </a:rPr>
              <a:t>the period 3 window</a:t>
            </a:r>
            <a:r>
              <a:rPr lang="en-US" dirty="0"/>
              <a:t>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901ACE-C919-4CD0-A2B3-3B1260EFFA82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857250"/>
            <a:ext cx="5168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819400"/>
            <a:ext cx="36671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Graphs of Dynamical Systems: Charles Conley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Each node is a maximal chain-recurrent set</a:t>
            </a:r>
            <a:r>
              <a:rPr lang="en-US" altLang="en-US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isolated fixed points or periodic orbits or hyperbolic chaotic sets;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for any pair of points </a:t>
            </a:r>
            <a:r>
              <a:rPr lang="en-US" altLang="en-US" dirty="0" err="1"/>
              <a:t>p,q</a:t>
            </a:r>
            <a:r>
              <a:rPr lang="en-US" altLang="en-US" dirty="0"/>
              <a:t> in a node, there is an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ε-chain from p to q and from q to p</a:t>
            </a:r>
            <a:endParaRPr lang="en-US" altLang="en-US" sz="2400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D639CB-F3BD-494E-9D75-C3EF4EF08F08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25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338513"/>
            <a:ext cx="2452688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1738" y="4127500"/>
            <a:ext cx="2913062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FF0000"/>
                </a:solidFill>
                <a:latin typeface="+mn-lt"/>
              </a:rPr>
              <a:t>This is an example a point x1 whose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FF0000"/>
                </a:solidFill>
                <a:latin typeface="+mn-lt"/>
              </a:rPr>
              <a:t>Chain trajectory returns back to itself</a:t>
            </a:r>
            <a:r>
              <a:rPr lang="en-US" sz="1350" dirty="0">
                <a:solidFill>
                  <a:srgbClr val="FF0000"/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Independent of prediction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Biome" panose="020B0503030204020804" pitchFamily="34" charset="0"/>
                <a:cs typeface="Biome" panose="020B0503030204020804" pitchFamily="34" charset="0"/>
              </a:rPr>
              <a:t>But we used the global weather model, the National Centers for Environmental Prediction (NCEP) Global Forecast System (GFS). This operational global atmospheric model is a </a:t>
            </a:r>
            <a:r>
              <a:rPr lang="en-US" sz="1800" dirty="0" smtClean="0">
                <a:latin typeface="Biome" panose="020B0503030204020804" pitchFamily="34" charset="0"/>
                <a:cs typeface="Biome" panose="020B0503030204020804" pitchFamily="34" charset="0"/>
              </a:rPr>
              <a:t>pseudo-spectral </a:t>
            </a:r>
            <a:r>
              <a:rPr lang="en-US" sz="1800" dirty="0">
                <a:latin typeface="Biome" panose="020B0503030204020804" pitchFamily="34" charset="0"/>
                <a:cs typeface="Biome" panose="020B0503030204020804" pitchFamily="34" charset="0"/>
              </a:rPr>
              <a:t>model. IT was obsolete even in 2004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Biome" panose="020B0503030204020804" pitchFamily="34" charset="0"/>
                <a:cs typeface="Biome" panose="020B0503030204020804" pitchFamily="34" charset="0"/>
              </a:rPr>
              <a:t> It had192 </a:t>
            </a:r>
            <a:r>
              <a:rPr lang="en-US" sz="1800" dirty="0">
                <a:latin typeface="+mj-lt"/>
                <a:cs typeface="Biome" panose="020B0503030204020804" pitchFamily="34" charset="0"/>
              </a:rPr>
              <a:t>X </a:t>
            </a:r>
            <a:r>
              <a:rPr lang="en-US" sz="1800" dirty="0">
                <a:latin typeface="Biome" panose="020B0503030204020804" pitchFamily="34" charset="0"/>
                <a:cs typeface="Biome" panose="020B0503030204020804" pitchFamily="34" charset="0"/>
              </a:rPr>
              <a:t> 94 horizontal grid points at each of 28 vertical levels. 6 numbers at each grid point: vorticity, temp, ozone, pressure, </a:t>
            </a:r>
            <a:r>
              <a:rPr lang="en-US" sz="1800" dirty="0" err="1">
                <a:latin typeface="Biome" panose="020B0503030204020804" pitchFamily="34" charset="0"/>
                <a:cs typeface="Biome" panose="020B0503030204020804" pitchFamily="34" charset="0"/>
              </a:rPr>
              <a:t>etc</a:t>
            </a:r>
            <a:endParaRPr lang="en-U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192 </a:t>
            </a:r>
            <a:r>
              <a:rPr lang="en-US" sz="2400" dirty="0">
                <a:latin typeface="+mj-lt"/>
                <a:cs typeface="Biome" panose="020B0503030204020804" pitchFamily="34" charset="0"/>
              </a:rPr>
              <a:t>X</a:t>
            </a:r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 94 </a:t>
            </a:r>
            <a:r>
              <a:rPr lang="en-US" sz="2400" dirty="0">
                <a:latin typeface="+mj-lt"/>
                <a:cs typeface="Biome" panose="020B0503030204020804" pitchFamily="34" charset="0"/>
              </a:rPr>
              <a:t>X</a:t>
            </a:r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 28 </a:t>
            </a:r>
            <a:r>
              <a:rPr lang="en-US" sz="2400" dirty="0">
                <a:latin typeface="+mj-lt"/>
                <a:cs typeface="Biome" panose="020B0503030204020804" pitchFamily="34" charset="0"/>
              </a:rPr>
              <a:t>X </a:t>
            </a:r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6 ~ 3,000,000 unknowns</a:t>
            </a:r>
          </a:p>
        </p:txBody>
      </p:sp>
      <p:sp>
        <p:nvSpPr>
          <p:cNvPr id="6148" name="Content Placeholder 3"/>
          <p:cNvSpPr>
            <a:spLocks noGrp="1" noChangeArrowheads="1"/>
          </p:cNvSpPr>
          <p:nvPr>
            <p:ph sz="half" idx="2"/>
          </p:nvPr>
        </p:nvSpPr>
        <p:spPr>
          <a:xfrm>
            <a:off x="914400" y="4300538"/>
            <a:ext cx="7812088" cy="2343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</a:rPr>
              <a:t>We don’t have </a:t>
            </a: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</a:rPr>
              <a:t>enough data to evaluate the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3,000,000 unknowns</a:t>
            </a:r>
            <a:endParaRPr lang="en-US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02409-BCE2-4883-A3C8-3EB5F9F1462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 call a graph a “tower’’ if </a:t>
            </a:r>
            <a:r>
              <a:rPr lang="en-US" dirty="0">
                <a:solidFill>
                  <a:srgbClr val="7030A0"/>
                </a:solidFill>
              </a:rPr>
              <a:t>each pair of nodes is connected by an </a:t>
            </a:r>
            <a:r>
              <a:rPr lang="en-US" dirty="0" smtClean="0">
                <a:solidFill>
                  <a:srgbClr val="7030A0"/>
                </a:solidFill>
              </a:rPr>
              <a:t>edge:</a:t>
            </a:r>
            <a:endParaRPr lang="en-US" dirty="0"/>
          </a:p>
        </p:txBody>
      </p:sp>
      <p:pic>
        <p:nvPicPr>
          <p:cNvPr id="3277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3963" y="2405063"/>
            <a:ext cx="1616075" cy="2906712"/>
          </a:xfrm>
        </p:spPr>
      </p:pic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8D543A-5FC3-4469-BB25-20DB8E15E4A7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444500" y="2341563"/>
            <a:ext cx="29448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The bottom node is an attractor </a:t>
            </a:r>
            <a:r>
              <a:rPr lang="en-US" altLang="en-US" sz="1800" dirty="0">
                <a:solidFill>
                  <a:schemeClr val="accent1"/>
                </a:solidFill>
              </a:rPr>
              <a:t>(in the sense of Milnor)</a:t>
            </a:r>
            <a:r>
              <a:rPr lang="en-US" altLang="en-US" sz="18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In the logistic map, each additional node is either an unstable periodic orbit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or a </a:t>
            </a:r>
            <a:r>
              <a:rPr lang="en-US" altLang="en-US" sz="1800" dirty="0" smtClean="0"/>
              <a:t>chaotic saddle;</a:t>
            </a:r>
            <a:endParaRPr lang="en-US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there can be infinitely many, occurring in every pattern of periodic vs chaotic.</a:t>
            </a:r>
          </a:p>
        </p:txBody>
      </p:sp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5656263" y="2209800"/>
            <a:ext cx="32781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70C0"/>
                </a:solidFill>
              </a:rPr>
              <a:t>Our </a:t>
            </a:r>
            <a:r>
              <a:rPr lang="en-US" altLang="en-US" sz="2700" dirty="0" smtClean="0">
                <a:solidFill>
                  <a:srgbClr val="0070C0"/>
                </a:solidFill>
              </a:rPr>
              <a:t>Theorem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 smtClean="0">
                <a:solidFill>
                  <a:srgbClr val="0070C0"/>
                </a:solidFill>
              </a:rPr>
              <a:t>(De Leo &amp; Y 2021): </a:t>
            </a:r>
            <a:endParaRPr lang="en-US" altLang="en-US" sz="27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70C0"/>
                </a:solidFill>
              </a:rPr>
              <a:t>For each parameter value r, 1&lt; r </a:t>
            </a:r>
            <a:r>
              <a:rPr lang="en-US" alt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 sz="2700" dirty="0">
                <a:solidFill>
                  <a:srgbClr val="0070C0"/>
                </a:solidFill>
              </a:rPr>
              <a:t> 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70C0"/>
                </a:solidFill>
              </a:rPr>
              <a:t>the GRAPH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70C0"/>
                </a:solidFill>
              </a:rPr>
              <a:t>of the logistic map,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70C0"/>
                </a:solidFill>
              </a:rPr>
              <a:t>r x (1-x),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70C0"/>
                </a:solidFill>
              </a:rPr>
              <a:t> is a tower.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7030A0"/>
                </a:solidFill>
              </a:rPr>
              <a:t>What’s new here?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7030A0"/>
                </a:solidFill>
              </a:rPr>
              <a:t>The EDGES.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757864"/>
            <a:ext cx="52276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2021_De_Leo-Y-DCDS_The_graph_of_the_logistic_map_is_a_tower</a:t>
            </a:r>
            <a:endParaRPr lang="en-US" sz="1100" dirty="0"/>
          </a:p>
          <a:p>
            <a:r>
              <a:rPr lang="en-US" sz="1100" dirty="0"/>
              <a:t>Discrete and Continuous Dynamical Systems:</a:t>
            </a:r>
          </a:p>
          <a:p>
            <a:r>
              <a:rPr lang="en-US" sz="1100" b="1" dirty="0"/>
              <a:t>De Leo and </a:t>
            </a:r>
            <a:r>
              <a:rPr lang="en-US" sz="1100" b="1" dirty="0" smtClean="0"/>
              <a:t>Y</a:t>
            </a:r>
            <a:endParaRPr lang="en-US" sz="1100" dirty="0"/>
          </a:p>
          <a:p>
            <a:r>
              <a:rPr lang="en-US" sz="1100" b="1" dirty="0" smtClean="0"/>
              <a:t>2021_De_Leo-Y-NOND_Infinite_towers </a:t>
            </a:r>
            <a:r>
              <a:rPr lang="en-US" sz="1100" b="1" dirty="0"/>
              <a:t>in the graph of a dynamical </a:t>
            </a:r>
            <a:r>
              <a:rPr lang="en-US" sz="1100" b="1" dirty="0" smtClean="0"/>
              <a:t>system</a:t>
            </a:r>
            <a:endParaRPr lang="en-US" sz="1100" dirty="0"/>
          </a:p>
          <a:p>
            <a:r>
              <a:rPr lang="en-US" sz="1100" b="1" dirty="0"/>
              <a:t>Roberto De Leo and </a:t>
            </a:r>
            <a:r>
              <a:rPr lang="en-US" sz="1100" b="1" dirty="0" smtClean="0"/>
              <a:t>Y</a:t>
            </a:r>
            <a:endParaRPr lang="en-US" sz="1100" dirty="0"/>
          </a:p>
          <a:p>
            <a:r>
              <a:rPr lang="en-US" sz="1100" b="1" dirty="0"/>
              <a:t> NOND = Nonlinear Dynamics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423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Logistic map’s “bifurcation graph” has strong similarities with the Lorenz’s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14350" y="4606709"/>
            <a:ext cx="80010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Why do we compare these two?</a:t>
            </a:r>
          </a:p>
          <a:p>
            <a:pPr eaLnBrk="1" hangingPunct="1"/>
            <a:r>
              <a:rPr lang="en-US" altLang="en-US" dirty="0"/>
              <a:t>Very similar graph bifurcation diagrams, </a:t>
            </a:r>
          </a:p>
          <a:p>
            <a:pPr marL="0" indent="0" eaLnBrk="1" hangingPunct="1"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tho</a:t>
            </a:r>
            <a:r>
              <a:rPr lang="en-US" altLang="en-US" dirty="0"/>
              <a:t> the Lorenz system can have multiple attractors).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24625"/>
            <a:ext cx="2834969" cy="2582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99" y="1600200"/>
            <a:ext cx="3802124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5353" y="44160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Wikipedia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25" y="1104900"/>
            <a:ext cx="4772025" cy="2901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We use the usual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Lorenz return map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for z= r-1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Lorenz used r = 28.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We look at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r ~ 208 &gt;&gt; 30</a:t>
            </a:r>
          </a:p>
        </p:txBody>
      </p:sp>
      <p:pic>
        <p:nvPicPr>
          <p:cNvPr id="33795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74863" y="1393825"/>
            <a:ext cx="4149726" cy="3967163"/>
          </a:xfrm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E1D136-AB66-4C2C-B8A8-28A86BBC4A7A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>
          <a:xfrm>
            <a:off x="228600" y="4398963"/>
            <a:ext cx="8456612" cy="245903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Compare: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>
                <a:solidFill>
                  <a:srgbClr val="0070C0"/>
                </a:solidFill>
              </a:rPr>
              <a:t>Lorenz and Logistic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>
                <a:solidFill>
                  <a:srgbClr val="0070C0"/>
                </a:solidFill>
              </a:rPr>
              <a:t>“Graph-bifurcation” diagrams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47201F-F41C-4FE5-AE5E-73771122E194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2288"/>
            <a:ext cx="43053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3011488" y="3041650"/>
            <a:ext cx="203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70C0"/>
                </a:solidFill>
              </a:rPr>
              <a:t>Logistic Map</a:t>
            </a:r>
          </a:p>
        </p:txBody>
      </p:sp>
      <p:pic>
        <p:nvPicPr>
          <p:cNvPr id="3584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763"/>
            <a:ext cx="35702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57213"/>
            <a:ext cx="37147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>
          <a:xfrm>
            <a:off x="177800" y="3108325"/>
            <a:ext cx="4089400" cy="37496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Compare:</a:t>
            </a:r>
            <a:br>
              <a:rPr lang="en-US" altLang="en-US">
                <a:solidFill>
                  <a:srgbClr val="0070C0"/>
                </a:solidFill>
              </a:rPr>
            </a:br>
            <a:r>
              <a:rPr lang="en-US" altLang="en-US">
                <a:solidFill>
                  <a:srgbClr val="0070C0"/>
                </a:solidFill>
              </a:rPr>
              <a:t>Lorenz and Logistic</a:t>
            </a:r>
            <a:br>
              <a:rPr lang="en-US" altLang="en-US">
                <a:solidFill>
                  <a:srgbClr val="0070C0"/>
                </a:solidFill>
              </a:rPr>
            </a:br>
            <a:r>
              <a:rPr lang="en-US" altLang="en-US">
                <a:solidFill>
                  <a:srgbClr val="0070C0"/>
                </a:solidFill>
              </a:rPr>
              <a:t>Graphbifurcation</a:t>
            </a:r>
            <a:br>
              <a:rPr lang="en-US" altLang="en-US">
                <a:solidFill>
                  <a:srgbClr val="0070C0"/>
                </a:solidFill>
              </a:rPr>
            </a:br>
            <a:r>
              <a:rPr lang="en-US" altLang="en-US">
                <a:solidFill>
                  <a:srgbClr val="0070C0"/>
                </a:solidFill>
              </a:rPr>
              <a:t>diagrams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983FC2-9352-410A-B9E6-5213C45C32F6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557213"/>
            <a:ext cx="43053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3011488" y="3041650"/>
            <a:ext cx="203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70C0"/>
                </a:solidFill>
              </a:rPr>
              <a:t>Logistic Map</a:t>
            </a:r>
          </a:p>
        </p:txBody>
      </p:sp>
      <p:pic>
        <p:nvPicPr>
          <p:cNvPr id="3687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763"/>
            <a:ext cx="35702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57213"/>
            <a:ext cx="37147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1"/>
          <p:cNvSpPr txBox="1">
            <a:spLocks noChangeArrowheads="1"/>
          </p:cNvSpPr>
          <p:nvPr/>
        </p:nvSpPr>
        <p:spPr bwMode="auto">
          <a:xfrm>
            <a:off x="4419600" y="4179888"/>
            <a:ext cx="42656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Crises</a:t>
            </a:r>
            <a:r>
              <a:rPr lang="en-US" altLang="en-US"/>
              <a:t>: sudden jumps in a chaotic attractor as a parameter changes.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These are common as the chaotic saddle gets absorbed into the attractor.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784875"/>
          </a:xfrm>
        </p:spPr>
        <p:txBody>
          <a:bodyPr/>
          <a:lstStyle/>
          <a:p>
            <a:r>
              <a:rPr lang="en-US" dirty="0" smtClean="0"/>
              <a:t>Summary in pictures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7275"/>
            <a:ext cx="2569160" cy="17613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10" y="1282826"/>
            <a:ext cx="4905645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8" y="4038600"/>
            <a:ext cx="361569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114" y="4759320"/>
            <a:ext cx="4999672" cy="2069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812147"/>
            <a:ext cx="4648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Weather </a:t>
            </a:r>
            <a:r>
              <a:rPr lang="en-US" b="1" dirty="0" smtClean="0"/>
              <a:t>initialization:</a:t>
            </a:r>
            <a:endParaRPr lang="en-US" b="1" dirty="0"/>
          </a:p>
          <a:p>
            <a:r>
              <a:rPr lang="en-US" b="1" dirty="0"/>
              <a:t>M. </a:t>
            </a:r>
            <a:r>
              <a:rPr lang="en-US" b="1" dirty="0" err="1"/>
              <a:t>Corazza</a:t>
            </a:r>
            <a:r>
              <a:rPr lang="en-US" b="1" dirty="0"/>
              <a:t>, Brian Hunt, Eugenia Kalnay, </a:t>
            </a:r>
            <a:endParaRPr lang="en-US" b="1" dirty="0" smtClean="0"/>
          </a:p>
          <a:p>
            <a:r>
              <a:rPr lang="en-US" b="1" dirty="0" smtClean="0"/>
              <a:t>Eric </a:t>
            </a:r>
            <a:r>
              <a:rPr lang="en-US" b="1" dirty="0" err="1"/>
              <a:t>Kostelich</a:t>
            </a:r>
            <a:r>
              <a:rPr lang="en-US" b="1" dirty="0"/>
              <a:t>, Ed Ott, DJ Patil, Tim Sauer, </a:t>
            </a:r>
            <a:endParaRPr lang="en-US" b="1" dirty="0" smtClean="0"/>
          </a:p>
          <a:p>
            <a:r>
              <a:rPr lang="en-US" b="1" dirty="0" err="1" smtClean="0"/>
              <a:t>Istvan</a:t>
            </a:r>
            <a:r>
              <a:rPr lang="en-US" b="1" dirty="0" smtClean="0"/>
              <a:t> </a:t>
            </a:r>
            <a:r>
              <a:rPr lang="en-US" b="1" dirty="0" err="1"/>
              <a:t>Szunyogh</a:t>
            </a:r>
            <a:r>
              <a:rPr lang="en-US" b="1" dirty="0"/>
              <a:t>, </a:t>
            </a:r>
            <a:r>
              <a:rPr lang="en-US" b="1" dirty="0" smtClean="0"/>
              <a:t>JY, </a:t>
            </a:r>
            <a:r>
              <a:rPr lang="en-US" b="1" dirty="0"/>
              <a:t>Aleksey Zimin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Hetero-chaos</a:t>
            </a:r>
          </a:p>
          <a:p>
            <a:r>
              <a:rPr lang="en-US" b="1" dirty="0" err="1" smtClean="0"/>
              <a:t>Shuddho</a:t>
            </a:r>
            <a:r>
              <a:rPr lang="en-US" b="1" dirty="0" smtClean="0"/>
              <a:t> </a:t>
            </a:r>
            <a:r>
              <a:rPr lang="en-US" b="1" dirty="0"/>
              <a:t>Das,  Yoshi Saiki,  Miguel Sanjuan,  Hiroki </a:t>
            </a:r>
            <a:r>
              <a:rPr lang="en-US" b="1" dirty="0" err="1"/>
              <a:t>Takahasi</a:t>
            </a:r>
            <a:r>
              <a:rPr lang="en-US" b="1" dirty="0"/>
              <a:t>, JAY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388" y="6356350"/>
            <a:ext cx="375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Twist: Yoshi Saiki,  </a:t>
            </a:r>
            <a:r>
              <a:rPr lang="en-US" b="1" dirty="0"/>
              <a:t>Hiroki </a:t>
            </a:r>
            <a:r>
              <a:rPr lang="en-US" b="1" dirty="0" err="1" smtClean="0"/>
              <a:t>Takahasi</a:t>
            </a:r>
            <a:r>
              <a:rPr lang="en-US" b="1" dirty="0" smtClean="0"/>
              <a:t>, JY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04961" y="441533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Roberto De Leo, JY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48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200400"/>
            <a:ext cx="2450330" cy="31254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18696"/>
            <a:ext cx="4943475" cy="630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44" y="1251686"/>
            <a:ext cx="1527768" cy="1948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55" y="838200"/>
            <a:ext cx="1293637" cy="165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297" y="-76200"/>
            <a:ext cx="1114425" cy="781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276725"/>
            <a:ext cx="49957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833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BC04B3"/>
                </a:solidFill>
              </a:rPr>
              <a:t>Edward Lorenz’s title: </a:t>
            </a:r>
            <a:br>
              <a:rPr lang="en-US" sz="4000" b="1" dirty="0" smtClean="0">
                <a:solidFill>
                  <a:srgbClr val="BC04B3"/>
                </a:solidFill>
              </a:rPr>
            </a:br>
            <a:r>
              <a:rPr lang="en-US" sz="4000" b="1" dirty="0" smtClean="0">
                <a:solidFill>
                  <a:srgbClr val="BC04B3"/>
                </a:solidFill>
              </a:rPr>
              <a:t>Does </a:t>
            </a:r>
            <a:r>
              <a:rPr lang="en-US" sz="4000" b="1" dirty="0">
                <a:solidFill>
                  <a:srgbClr val="BC04B3"/>
                </a:solidFill>
              </a:rPr>
              <a:t>the flap of a butterfly’s wings in Brazil set off </a:t>
            </a:r>
            <a:r>
              <a:rPr lang="en-US" sz="4000" b="1" dirty="0" smtClean="0">
                <a:solidFill>
                  <a:srgbClr val="BC04B3"/>
                </a:solidFill>
              </a:rPr>
              <a:t>a tornado </a:t>
            </a:r>
            <a:r>
              <a:rPr lang="en-US" sz="4000" b="1" dirty="0">
                <a:solidFill>
                  <a:srgbClr val="BC04B3"/>
                </a:solidFill>
              </a:rPr>
              <a:t>in Texas</a:t>
            </a:r>
            <a:r>
              <a:rPr lang="en-US" sz="4000" dirty="0">
                <a:solidFill>
                  <a:srgbClr val="BC04B3"/>
                </a:solidFill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Yoshi Saiki, Hiroki </a:t>
            </a:r>
            <a:r>
              <a:rPr lang="en-US" dirty="0" err="1" smtClean="0"/>
              <a:t>Takahasi</a:t>
            </a:r>
            <a:r>
              <a:rPr lang="en-US" dirty="0" smtClean="0"/>
              <a:t>, JY</a:t>
            </a:r>
            <a:endParaRPr lang="en-US" dirty="0"/>
          </a:p>
          <a:p>
            <a:r>
              <a:rPr lang="en-US" dirty="0" smtClean="0"/>
              <a:t> preliminary title:</a:t>
            </a:r>
          </a:p>
          <a:p>
            <a:r>
              <a:rPr lang="en-US" sz="3000" dirty="0" smtClean="0"/>
              <a:t>Does </a:t>
            </a:r>
            <a:r>
              <a:rPr lang="en-US" sz="3000" dirty="0"/>
              <a:t>the flap of butterfly's wings shift a tornado into Texas  -- without chaos?</a:t>
            </a:r>
          </a:p>
        </p:txBody>
      </p:sp>
    </p:spTree>
    <p:extLst>
      <p:ext uri="{BB962C8B-B14F-4D97-AF65-F5344CB8AC3E}">
        <p14:creationId xmlns:p14="http://schemas.microsoft.com/office/powerpoint/2010/main" val="10785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434765"/>
            <a:ext cx="8643155" cy="22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434765"/>
            <a:ext cx="8643155" cy="2219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079646"/>
            <a:ext cx="8529812" cy="13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Independent of prediction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latin typeface="Biome" panose="020B0503030204020804" pitchFamily="34" charset="0"/>
                <a:cs typeface="Biome" panose="020B0503030204020804" pitchFamily="34" charset="0"/>
              </a:rPr>
              <a:t>But we used the global weather model, the National Centers for Environmental Prediction (NCEP) Global Forecast System (GFS). This operational global atmospheric model is a </a:t>
            </a:r>
            <a:r>
              <a:rPr lang="en-US" sz="1800" dirty="0" smtClean="0">
                <a:latin typeface="Biome" panose="020B0503030204020804" pitchFamily="34" charset="0"/>
                <a:cs typeface="Biome" panose="020B0503030204020804" pitchFamily="34" charset="0"/>
              </a:rPr>
              <a:t>pseudo-spectral </a:t>
            </a:r>
            <a:r>
              <a:rPr lang="en-US" sz="1800" dirty="0">
                <a:latin typeface="Biome" panose="020B0503030204020804" pitchFamily="34" charset="0"/>
                <a:cs typeface="Biome" panose="020B0503030204020804" pitchFamily="34" charset="0"/>
              </a:rPr>
              <a:t>model. IT was obsolete even in 2004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Biome" panose="020B0503030204020804" pitchFamily="34" charset="0"/>
                <a:cs typeface="Biome" panose="020B0503030204020804" pitchFamily="34" charset="0"/>
              </a:rPr>
              <a:t> It had192 </a:t>
            </a:r>
            <a:r>
              <a:rPr lang="en-US" sz="1800" dirty="0">
                <a:latin typeface="+mj-lt"/>
                <a:cs typeface="Biome" panose="020B0503030204020804" pitchFamily="34" charset="0"/>
              </a:rPr>
              <a:t>X </a:t>
            </a:r>
            <a:r>
              <a:rPr lang="en-US" sz="1800" dirty="0">
                <a:latin typeface="Biome" panose="020B0503030204020804" pitchFamily="34" charset="0"/>
                <a:cs typeface="Biome" panose="020B0503030204020804" pitchFamily="34" charset="0"/>
              </a:rPr>
              <a:t> 94 horizontal grid points at each of 28 vertical levels. 6 numbers at each grid point: vorticity, temp, ozone, pressure, </a:t>
            </a:r>
            <a:r>
              <a:rPr lang="en-US" sz="1800" dirty="0" err="1">
                <a:latin typeface="Biome" panose="020B0503030204020804" pitchFamily="34" charset="0"/>
                <a:cs typeface="Biome" panose="020B0503030204020804" pitchFamily="34" charset="0"/>
              </a:rPr>
              <a:t>etc</a:t>
            </a:r>
            <a:endParaRPr lang="en-U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192 </a:t>
            </a:r>
            <a:r>
              <a:rPr lang="en-US" sz="2400" dirty="0">
                <a:latin typeface="+mj-lt"/>
                <a:cs typeface="Biome" panose="020B0503030204020804" pitchFamily="34" charset="0"/>
              </a:rPr>
              <a:t>X</a:t>
            </a:r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 94 </a:t>
            </a:r>
            <a:r>
              <a:rPr lang="en-US" sz="2400" dirty="0">
                <a:latin typeface="+mj-lt"/>
                <a:cs typeface="Biome" panose="020B0503030204020804" pitchFamily="34" charset="0"/>
              </a:rPr>
              <a:t>X</a:t>
            </a:r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 28 </a:t>
            </a:r>
            <a:r>
              <a:rPr lang="en-US" sz="2400" dirty="0">
                <a:latin typeface="+mj-lt"/>
                <a:cs typeface="Biome" panose="020B0503030204020804" pitchFamily="34" charset="0"/>
              </a:rPr>
              <a:t>X </a:t>
            </a:r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6 ~ 3,000,000 unknowns</a:t>
            </a:r>
          </a:p>
        </p:txBody>
      </p:sp>
      <p:sp>
        <p:nvSpPr>
          <p:cNvPr id="6148" name="Content Placeholder 3"/>
          <p:cNvSpPr>
            <a:spLocks noGrp="1" noChangeArrowheads="1"/>
          </p:cNvSpPr>
          <p:nvPr>
            <p:ph sz="half" idx="2"/>
          </p:nvPr>
        </p:nvSpPr>
        <p:spPr>
          <a:xfrm>
            <a:off x="914400" y="4300538"/>
            <a:ext cx="7543800" cy="18716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We don’t have </a:t>
            </a:r>
            <a:r>
              <a:rPr lang="en-US" altLang="en-US" dirty="0" smtClean="0">
                <a:solidFill>
                  <a:srgbClr val="FF0000"/>
                </a:solidFill>
              </a:rPr>
              <a:t>enough data to evaluate the </a:t>
            </a: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3,000,000</a:t>
            </a:r>
            <a:r>
              <a:rPr lang="en-US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unknowns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02409-BCE2-4883-A3C8-3EB5F9F1462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214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434766"/>
            <a:ext cx="7413435" cy="1903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7" y="4081525"/>
            <a:ext cx="8614594" cy="1531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78147"/>
            <a:ext cx="9070589" cy="6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" y="1407695"/>
            <a:ext cx="8130331" cy="4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" y="1407695"/>
            <a:ext cx="8130331" cy="47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95" y="2096879"/>
            <a:ext cx="7672207" cy="29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" y="1407695"/>
            <a:ext cx="5919538" cy="348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95" y="2096879"/>
            <a:ext cx="4110477" cy="1603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149" y="3786187"/>
            <a:ext cx="5136638" cy="23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7" y="1064795"/>
            <a:ext cx="8130331" cy="478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6" y="2395312"/>
            <a:ext cx="8782088" cy="3779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54" y="1387152"/>
            <a:ext cx="1395111" cy="424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53" y="1749911"/>
            <a:ext cx="8124437" cy="578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06820"/>
            <a:ext cx="4435141" cy="475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566" y="2187330"/>
            <a:ext cx="2890963" cy="4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747" y="792580"/>
            <a:ext cx="6858000" cy="1790700"/>
          </a:xfrm>
        </p:spPr>
        <p:txBody>
          <a:bodyPr/>
          <a:lstStyle/>
          <a:p>
            <a:r>
              <a:rPr lang="en-US" dirty="0" smtClean="0"/>
              <a:t>Small perturbations </a:t>
            </a:r>
            <a:br>
              <a:rPr lang="en-US" dirty="0" smtClean="0"/>
            </a:br>
            <a:r>
              <a:rPr lang="en-US" dirty="0" smtClean="0"/>
              <a:t>ε=10</a:t>
            </a:r>
            <a:r>
              <a:rPr lang="en-US" baseline="30000" dirty="0" smtClean="0"/>
              <a:t>-30 </a:t>
            </a:r>
            <a:r>
              <a:rPr lang="en-US" dirty="0" smtClean="0"/>
              <a:t>grow rapidly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6" y="2658728"/>
            <a:ext cx="8056648" cy="49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7" y="3155030"/>
            <a:ext cx="3832571" cy="520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30" y="4289069"/>
            <a:ext cx="8221547" cy="11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of initial conditions</a:t>
            </a:r>
          </a:p>
        </p:txBody>
      </p:sp>
      <p:pic>
        <p:nvPicPr>
          <p:cNvPr id="717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295400"/>
            <a:ext cx="3429000" cy="2409825"/>
          </a:xfrm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724400" y="1600200"/>
            <a:ext cx="396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After a short time, the image is approximately a linear distortion of the original, expanding in some directions and contracting in others, and maybe neutral in others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104900" y="3581400"/>
            <a:ext cx="699135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D.J. Patil, B.R. Hunt, E. Kalnay, J.A. Yorke, and E. Ott, </a:t>
            </a:r>
            <a:br>
              <a:rPr lang="en-US" altLang="en-US" sz="2000" dirty="0"/>
            </a:br>
            <a:r>
              <a:rPr lang="en-US" altLang="en-US" sz="1800" u="sng" dirty="0">
                <a:hlinkClick r:id="rId3"/>
              </a:rPr>
              <a:t>Local Low Dimensionality of Atmospheric Dynamics,</a:t>
            </a:r>
            <a:r>
              <a:rPr lang="en-US" altLang="en-US" sz="1800" dirty="0"/>
              <a:t> </a:t>
            </a:r>
            <a:br>
              <a:rPr lang="en-US" altLang="en-US" sz="1800" dirty="0"/>
            </a:br>
            <a:r>
              <a:rPr lang="en-US" altLang="en-US" sz="1800" dirty="0"/>
              <a:t>Phys. Rev. Lett. 86, (2001), #26, pp. 5878-5881.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iome"/>
                <a:ea typeface="Biome"/>
                <a:cs typeface="Biome"/>
              </a:rPr>
              <a:t>We wanted to develop mathematical methods to improve the quality of weather forecasts </a:t>
            </a:r>
            <a:r>
              <a:rPr lang="en-US" altLang="en-US" sz="1800" dirty="0">
                <a:solidFill>
                  <a:schemeClr val="hlink"/>
                </a:solidFill>
                <a:latin typeface="Biome"/>
                <a:ea typeface="Biome"/>
                <a:cs typeface="Biome"/>
              </a:rPr>
              <a:t>without changing the models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  <a:latin typeface="Biome"/>
                <a:ea typeface="Biome"/>
                <a:cs typeface="Biome"/>
              </a:rPr>
              <a:t>      By improving the initial data</a:t>
            </a:r>
            <a:r>
              <a:rPr lang="en-US" altLang="en-US" sz="1800" dirty="0">
                <a:latin typeface="Biome"/>
                <a:ea typeface="Biome"/>
                <a:cs typeface="Biome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  <a:latin typeface="Biome"/>
                <a:ea typeface="Biome"/>
                <a:cs typeface="Biome"/>
              </a:rPr>
              <a:t>      By data </a:t>
            </a:r>
            <a:r>
              <a:rPr lang="en-US" altLang="en-US" sz="1800" dirty="0" smtClean="0">
                <a:solidFill>
                  <a:schemeClr val="hlink"/>
                </a:solidFill>
                <a:latin typeface="Biome"/>
                <a:ea typeface="Biome"/>
                <a:cs typeface="Biome"/>
              </a:rPr>
              <a:t>assimilation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schemeClr val="hlink"/>
              </a:solidFill>
              <a:latin typeface="Biome"/>
              <a:ea typeface="Biome"/>
              <a:cs typeface="Biome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C00000"/>
                </a:solidFill>
                <a:latin typeface="Biome"/>
                <a:ea typeface="Biome"/>
                <a:cs typeface="Biome"/>
              </a:rPr>
              <a:t>How many observations are needed to identify the new center of the ball of initial conditions, to start today’s </a:t>
            </a:r>
            <a:r>
              <a:rPr lang="en-US" altLang="en-US" sz="1800" dirty="0" err="1" smtClean="0">
                <a:solidFill>
                  <a:srgbClr val="C00000"/>
                </a:solidFill>
                <a:latin typeface="Biome"/>
                <a:ea typeface="Biome"/>
                <a:cs typeface="Biome"/>
              </a:rPr>
              <a:t>forcast</a:t>
            </a:r>
            <a:r>
              <a:rPr lang="en-US" altLang="en-US" sz="1800" dirty="0" smtClean="0">
                <a:solidFill>
                  <a:srgbClr val="C00000"/>
                </a:solidFill>
                <a:latin typeface="Biome"/>
                <a:ea typeface="Biome"/>
                <a:cs typeface="Biome"/>
              </a:rPr>
              <a:t>?</a:t>
            </a:r>
            <a:endParaRPr lang="en-US" altLang="en-US" sz="1800" dirty="0">
              <a:solidFill>
                <a:srgbClr val="C00000"/>
              </a:solidFill>
              <a:latin typeface="Biome"/>
              <a:ea typeface="Biome"/>
              <a:cs typeface="Biome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848600" cy="1233488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BR Hunt, E. Kalnay, E.J. </a:t>
            </a:r>
            <a:r>
              <a:rPr lang="en-US" altLang="en-US" sz="2000" dirty="0" err="1"/>
              <a:t>Kostelich</a:t>
            </a:r>
            <a:r>
              <a:rPr lang="en-US" altLang="en-US" sz="2000" dirty="0"/>
              <a:t>, E. Ott, DJ Patil, T. Sauer, I. </a:t>
            </a:r>
            <a:r>
              <a:rPr lang="en-US" altLang="en-US" sz="2000" dirty="0" err="1"/>
              <a:t>Szunyogh</a:t>
            </a:r>
            <a:r>
              <a:rPr lang="en-US" altLang="en-US" sz="2000" dirty="0"/>
              <a:t>, JA Yorke, and A.V. Zimin, </a:t>
            </a:r>
            <a:r>
              <a:rPr lang="en-US" altLang="en-US" sz="2400" b="1" u="sng" dirty="0">
                <a:hlinkClick r:id="rId2"/>
              </a:rPr>
              <a:t>Four-Dimensional </a:t>
            </a:r>
            <a:r>
              <a:rPr lang="en-US" altLang="en-US" sz="2000" u="sng" dirty="0">
                <a:hlinkClick r:id="rId2"/>
              </a:rPr>
              <a:t>Ensemble </a:t>
            </a:r>
            <a:r>
              <a:rPr lang="en-US" altLang="en-US" sz="2000" u="sng" dirty="0" err="1">
                <a:hlinkClick r:id="rId2"/>
              </a:rPr>
              <a:t>Kalman</a:t>
            </a:r>
            <a:r>
              <a:rPr lang="en-US" altLang="en-US" sz="2000" u="sng" dirty="0">
                <a:hlinkClick r:id="rId2"/>
              </a:rPr>
              <a:t> Filtering</a:t>
            </a:r>
            <a:r>
              <a:rPr lang="en-US" altLang="en-US" sz="2000" dirty="0"/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Tellus</a:t>
            </a:r>
            <a:r>
              <a:rPr lang="en-US" altLang="en-US" sz="2000" dirty="0"/>
              <a:t> 56A, (2004), 273-277.</a:t>
            </a:r>
          </a:p>
        </p:txBody>
      </p:sp>
      <p:pic>
        <p:nvPicPr>
          <p:cNvPr id="819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587625"/>
            <a:ext cx="3181350" cy="24860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 would like to know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data assimilation method is best for unusual situations on which the model is not trained?</a:t>
            </a:r>
          </a:p>
          <a:p>
            <a:pPr eaLnBrk="1" hangingPunct="1"/>
            <a:r>
              <a:rPr lang="en-US" altLang="en-US"/>
              <a:t>How much variability is there in the local unstable dimension?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066800" y="3962400"/>
            <a:ext cx="73152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</a:rPr>
              <a:t>“Low-dimensional paradigms for high-dimensional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</a:rPr>
              <a:t>heterochaos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</a:rPr>
              <a:t>”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Yoshi Saiki, Miguel A. F. </a:t>
            </a:r>
            <a:r>
              <a:rPr lang="en-US" sz="2800" dirty="0" err="1"/>
              <a:t>Sanjuán</a:t>
            </a:r>
            <a:r>
              <a:rPr lang="en-US" sz="2800" dirty="0"/>
              <a:t>, and J. Yorke</a:t>
            </a:r>
            <a:br>
              <a:rPr lang="en-US" sz="2800" dirty="0"/>
            </a:br>
            <a:r>
              <a:rPr lang="fr-FR" sz="2800" dirty="0"/>
              <a:t>Chaos </a:t>
            </a:r>
            <a:r>
              <a:rPr lang="fr-FR" sz="2800" b="1" dirty="0"/>
              <a:t>28</a:t>
            </a:r>
            <a:r>
              <a:rPr lang="fr-FR" sz="2800" dirty="0"/>
              <a:t>, 103110 (2018);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tell you about some Small </a:t>
            </a:r>
            <a:r>
              <a:rPr lang="en-US" dirty="0"/>
              <a:t>chaos models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Texas Tornados </a:t>
            </a:r>
            <a:r>
              <a:rPr lang="en-US" dirty="0">
                <a:solidFill>
                  <a:srgbClr val="FF0000"/>
                </a:solidFill>
              </a:rPr>
              <a:t>without chaos </a:t>
            </a:r>
          </a:p>
          <a:p>
            <a:pPr marL="0" indent="0">
              <a:buNone/>
            </a:pPr>
            <a:r>
              <a:rPr lang="en-US" dirty="0"/>
              <a:t>       (high dim with </a:t>
            </a:r>
            <a:r>
              <a:rPr lang="en-US" dirty="0" err="1"/>
              <a:t>Lyapunov</a:t>
            </a:r>
            <a:r>
              <a:rPr lang="en-US" dirty="0"/>
              <a:t> exponents =0</a:t>
            </a:r>
          </a:p>
          <a:p>
            <a:r>
              <a:rPr lang="en-US" dirty="0" smtClean="0"/>
              <a:t>A </a:t>
            </a:r>
            <a:r>
              <a:rPr lang="en-US" dirty="0" smtClean="0"/>
              <a:t>4-piece </a:t>
            </a:r>
            <a:r>
              <a:rPr lang="en-US" dirty="0" smtClean="0">
                <a:solidFill>
                  <a:srgbClr val="FF0000"/>
                </a:solidFill>
              </a:rPr>
              <a:t>hetero-chaotic</a:t>
            </a:r>
            <a:r>
              <a:rPr lang="en-US" dirty="0" smtClean="0"/>
              <a:t> Baker map</a:t>
            </a:r>
          </a:p>
          <a:p>
            <a:r>
              <a:rPr lang="en-US" dirty="0" smtClean="0"/>
              <a:t>A Baker map with a </a:t>
            </a:r>
            <a:r>
              <a:rPr lang="en-US" dirty="0" smtClean="0">
                <a:solidFill>
                  <a:srgbClr val="FF0000"/>
                </a:solidFill>
              </a:rPr>
              <a:t>twist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Logistic </a:t>
            </a:r>
            <a:r>
              <a:rPr lang="en-US" dirty="0" smtClean="0"/>
              <a:t>map 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</a:p>
          <a:p>
            <a:r>
              <a:rPr lang="en-US" dirty="0" smtClean="0"/>
              <a:t>Lorenz </a:t>
            </a:r>
            <a:r>
              <a:rPr lang="en-US" dirty="0"/>
              <a:t>system (1963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854B-9324-4ED2-96BD-C5C8F5275E0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9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37805</TotalTime>
  <Words>2048</Words>
  <Application>Microsoft Office PowerPoint</Application>
  <PresentationFormat>On-screen Show (4:3)</PresentationFormat>
  <Paragraphs>294</Paragraphs>
  <Slides>55</Slides>
  <Notes>1</Notes>
  <HiddenSlides>9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Black</vt:lpstr>
      <vt:lpstr>Arial Narrow</vt:lpstr>
      <vt:lpstr>Biome</vt:lpstr>
      <vt:lpstr>Calibri</vt:lpstr>
      <vt:lpstr>Calibri Light</vt:lpstr>
      <vt:lpstr>Times New Roman</vt:lpstr>
      <vt:lpstr>Office Theme</vt:lpstr>
      <vt:lpstr>Large and Small chaos models: Tiny models can help us  understand huge models</vt:lpstr>
      <vt:lpstr>Tiny models can help us understand huge models     .</vt:lpstr>
      <vt:lpstr>Topic 0:  Background for small models Ensemble of initial conditions =&gt; Local Ensemble Kalman Filtering</vt:lpstr>
      <vt:lpstr>Independent of prediction model</vt:lpstr>
      <vt:lpstr>Independent of prediction model</vt:lpstr>
      <vt:lpstr>Image of initial conditions</vt:lpstr>
      <vt:lpstr>BR Hunt, E. Kalnay, E.J. Kostelich, E. Ott, DJ Patil, T. Sauer, I. Szunyogh, JA Yorke, and A.V. Zimin, Four-Dimensional Ensemble Kalman Filtering, Tellus 56A, (2004), 273-277.</vt:lpstr>
      <vt:lpstr>What I would like to know</vt:lpstr>
      <vt:lpstr>I will tell you about some Small chaos models </vt:lpstr>
      <vt:lpstr>Hetero-chaos: Multiple dense sets of periodic points</vt:lpstr>
      <vt:lpstr>First a HOMOGENOUS model: Traditional 2-piece Baker Map (Seidel 1933) an example of how periodic saddle points can be “dense” Baker map “named” by Paul Halmos </vt:lpstr>
      <vt:lpstr>           An English Lesson: Pizza box:                       shoe box: long in 2 directions   long in 1 dir.         </vt:lpstr>
      <vt:lpstr>Our 3D version of a Baker Map, contracting in 2D and expanding in 1, x-&gt; 4x mod 1 , preserving volume</vt:lpstr>
      <vt:lpstr>Small chaos models </vt:lpstr>
      <vt:lpstr>PowerPoint Presentation</vt:lpstr>
      <vt:lpstr>PowerPoint Presentation</vt:lpstr>
      <vt:lpstr>A one-to-one volume preserving map</vt:lpstr>
      <vt:lpstr>PowerPoint Presentation</vt:lpstr>
      <vt:lpstr>Hetero-chaos</vt:lpstr>
      <vt:lpstr>PowerPoint Presentation</vt:lpstr>
      <vt:lpstr>PowerPoint Presentation</vt:lpstr>
      <vt:lpstr>Hetero-chaos</vt:lpstr>
      <vt:lpstr>Continuing the theme of VARIABLE unstable dimensions  Joint work with  Shuddho Das,  Yoshi Saiki,  Miguel Sanjuan,  Hiroki Takahasi Published 2017 &amp; 2018 &amp; 2021 &amp; 2021-submitted.  (See arXiv for versions of these.)   We believe that heterogeneous chaos  is typical in high-dimensional chaos but is Not in standard low-dimensional models (at least in expositions).  Important Literature: Abraham-Smale (1968) etc including Lorenzo Diaz &amp; Christian Bonatti have developed a theory that can produce abstract hetero-chaotic non-attractors.  New examples with infinitely many sinks robustly (Berger-Crovisier-Pujals 2021) </vt:lpstr>
      <vt:lpstr>Lorenz96 a model of dimension N</vt:lpstr>
      <vt:lpstr>With a twist</vt:lpstr>
      <vt:lpstr>New map: AN ERGODIC BAKER MAP WITH A TWIST work with Yoshi Saiki and Hiroki Takahasi</vt:lpstr>
      <vt:lpstr>Each colored piece has volume ¼ and is mapped to the whole space in 3 iterates. Total volume = 2.</vt:lpstr>
      <vt:lpstr>The N-dimensional TWIST map Theorem on 2 unit cubes</vt:lpstr>
      <vt:lpstr>10,000 iterates of one trajectory of our 2D twist map</vt:lpstr>
      <vt:lpstr>100,000 iterates of 2D twist map</vt:lpstr>
      <vt:lpstr>Rectangles map to rectangles in Dimension 2. (1,1) is a fixed point. F is continuous on A</vt:lpstr>
      <vt:lpstr>New topic: The Logistic map’s “graph”  and Lorenz’s</vt:lpstr>
      <vt:lpstr>Graphs of a Dynamical System two approaches  (Steve Smale: non-wandering set Morse-Smale graph): (Charles Conley: chain-recurrent set) </vt:lpstr>
      <vt:lpstr>Logistic  period 3  window  </vt:lpstr>
      <vt:lpstr>Period 3 implies chaos  (Li &amp; Yorke) 1975</vt:lpstr>
      <vt:lpstr>Smale and Williams Theorem 1976 </vt:lpstr>
      <vt:lpstr> </vt:lpstr>
      <vt:lpstr> </vt:lpstr>
      <vt:lpstr>Graphs of Dynamical Systems: Charles Conley</vt:lpstr>
      <vt:lpstr>We call a graph a “tower’’ if each pair of nodes is connected by an edge:</vt:lpstr>
      <vt:lpstr>The Logistic map’s “bifurcation graph” has strong similarities with the Lorenz’s</vt:lpstr>
      <vt:lpstr>We use the usual  Lorenz return map for z= r-1 Lorenz used r = 28. We look at  r ~ 208 &gt;&gt; 30</vt:lpstr>
      <vt:lpstr>Compare: Lorenz and Logistic “Graph-bifurcation” diagrams</vt:lpstr>
      <vt:lpstr>Compare: Lorenz and Logistic Graphbifurcation diagrams</vt:lpstr>
      <vt:lpstr>Summary in pictures</vt:lpstr>
      <vt:lpstr>PowerPoint Presentation</vt:lpstr>
      <vt:lpstr>Edward Lorenz’s title:  Does the flap of a butterfly’s wings in Brazil set off a tornado in Texas?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perturbations  ε=10-30 grow rapidly</vt:lpstr>
    </vt:vector>
  </TitlesOfParts>
  <Company>HCData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Q. Public</dc:creator>
  <cp:lastModifiedBy>James Yorke</cp:lastModifiedBy>
  <cp:revision>168</cp:revision>
  <dcterms:created xsi:type="dcterms:W3CDTF">2006-06-28T10:07:19Z</dcterms:created>
  <dcterms:modified xsi:type="dcterms:W3CDTF">2022-06-21T13:56:42Z</dcterms:modified>
</cp:coreProperties>
</file>