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619" r:id="rId3"/>
    <p:sldId id="617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30" r:id="rId12"/>
    <p:sldId id="628" r:id="rId13"/>
    <p:sldId id="631" r:id="rId14"/>
    <p:sldId id="632" r:id="rId15"/>
    <p:sldId id="633" r:id="rId16"/>
    <p:sldId id="664" r:id="rId17"/>
    <p:sldId id="661" r:id="rId18"/>
    <p:sldId id="629" r:id="rId19"/>
    <p:sldId id="637" r:id="rId20"/>
    <p:sldId id="635" r:id="rId21"/>
    <p:sldId id="636" r:id="rId22"/>
    <p:sldId id="639" r:id="rId23"/>
    <p:sldId id="638" r:id="rId24"/>
    <p:sldId id="640" r:id="rId25"/>
    <p:sldId id="643" r:id="rId26"/>
    <p:sldId id="644" r:id="rId27"/>
    <p:sldId id="641" r:id="rId28"/>
    <p:sldId id="645" r:id="rId29"/>
    <p:sldId id="662" r:id="rId30"/>
    <p:sldId id="642" r:id="rId31"/>
    <p:sldId id="646" r:id="rId32"/>
    <p:sldId id="647" r:id="rId33"/>
    <p:sldId id="665" r:id="rId34"/>
    <p:sldId id="648" r:id="rId35"/>
    <p:sldId id="649" r:id="rId36"/>
    <p:sldId id="652" r:id="rId37"/>
    <p:sldId id="653" r:id="rId38"/>
    <p:sldId id="654" r:id="rId39"/>
    <p:sldId id="655" r:id="rId40"/>
    <p:sldId id="656" r:id="rId41"/>
    <p:sldId id="663" r:id="rId42"/>
    <p:sldId id="658" r:id="rId43"/>
    <p:sldId id="660" r:id="rId44"/>
    <p:sldId id="668" r:id="rId45"/>
    <p:sldId id="659" r:id="rId46"/>
    <p:sldId id="667" r:id="rId47"/>
    <p:sldId id="666" r:id="rId48"/>
    <p:sldId id="60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5353"/>
    <a:srgbClr val="FF9999"/>
    <a:srgbClr val="FFC5C5"/>
    <a:srgbClr val="540000"/>
    <a:srgbClr val="3F691E"/>
    <a:srgbClr val="6E0202"/>
    <a:srgbClr val="00004D"/>
    <a:srgbClr val="FFFF6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141" autoAdjust="0"/>
  </p:normalViewPr>
  <p:slideViewPr>
    <p:cSldViewPr snapToGrid="0">
      <p:cViewPr varScale="1">
        <p:scale>
          <a:sx n="73" d="100"/>
          <a:sy n="73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02C0BD-20A0-4C7A-9D7B-0FC56847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3377-BC50-4847-B1F9-2BABC0CF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C7E6-82E5-46E7-9F1A-E330FF59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4D41-B261-4A6B-A424-EC56C633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7C01-F227-42B9-BFFF-988F851F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A53CC-7570-400F-8DC8-1434EB126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03BB-F0CA-42E2-9B6F-7746C475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5B8F-9155-427D-89B9-29A7075E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78E1-169B-4D33-AF25-E6021054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FAA5-4B50-4176-9D96-4F0A9C17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11D5-09CE-4CF7-A92E-DA3F0B33E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8839-894F-4D02-8024-707A9C4A0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A01C-9E1E-4F8B-8DA1-52DC5C25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EA0725F-07EB-4F65-A6F6-CA96D3DA98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5ED71B-AA98-4C7F-8116-7014F0A357E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635" y="670360"/>
            <a:ext cx="8569234" cy="2608417"/>
          </a:xfrm>
        </p:spPr>
        <p:txBody>
          <a:bodyPr/>
          <a:lstStyle/>
          <a:p>
            <a:r>
              <a:rPr lang="en-US" sz="5400" dirty="0" smtClean="0">
                <a:latin typeface="Calibri" pitchFamily="34" charset="0"/>
                <a:cs typeface="Calibri" pitchFamily="34" charset="0"/>
              </a:rPr>
              <a:t>Information complexity and exact communication bounds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4241716"/>
            <a:ext cx="7572375" cy="7270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April 26,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7272" y="2938487"/>
            <a:ext cx="685804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Mark Braverman</a:t>
            </a:r>
          </a:p>
          <a:p>
            <a:pPr algn="ctr">
              <a:spcBef>
                <a:spcPct val="20000"/>
              </a:spcBef>
            </a:pP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Princeton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7272" y="4932750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Based on joint work with Ankit </a:t>
            </a:r>
            <a:r>
              <a:rPr lang="en-CA" sz="3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Garg</a:t>
            </a: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Denis </a:t>
            </a:r>
            <a:r>
              <a:rPr lang="en-CA" sz="3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Pankratov</a:t>
            </a: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n-CA" sz="3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Omri</a:t>
            </a: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Weinstein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Numerous applications/potential applications (streaming, data structures, circuits lower bounds…)</a:t>
            </a:r>
          </a:p>
          <a:p>
            <a:r>
              <a:rPr lang="en-CA" dirty="0" smtClean="0"/>
              <a:t>Considerably more difficult to obtain lower </a:t>
            </a:r>
            <a:r>
              <a:rPr lang="en-CA" dirty="0" smtClean="0"/>
              <a:t>bounds</a:t>
            </a:r>
            <a:r>
              <a:rPr lang="en-CA" dirty="0"/>
              <a:t> </a:t>
            </a:r>
            <a:r>
              <a:rPr lang="en-CA" dirty="0" smtClean="0"/>
              <a:t>than transmission (still much easier than other models of computation). </a:t>
            </a:r>
            <a:endParaRPr lang="en-CA" dirty="0" smtClean="0"/>
          </a:p>
          <a:p>
            <a:r>
              <a:rPr lang="en-CA" dirty="0" smtClean="0"/>
              <a:t>Many lower-bound techniques exists. </a:t>
            </a:r>
          </a:p>
          <a:p>
            <a:r>
              <a:rPr lang="en-CA" i="1" dirty="0" smtClean="0">
                <a:solidFill>
                  <a:schemeClr val="tx2"/>
                </a:solidFill>
              </a:rPr>
              <a:t>Exact bounds??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6389" y="1981200"/>
                <a:ext cx="8072845" cy="4114800"/>
              </a:xfrm>
            </p:spPr>
            <p:txBody>
              <a:bodyPr/>
              <a:lstStyle/>
              <a:p>
                <a:r>
                  <a:rPr lang="en-CA" dirty="0" smtClean="0"/>
                  <a:t>(Distributional) communication complexity with input distribution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and error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  <m:r>
                      <a:rPr lang="en-CA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b="0" dirty="0" smtClean="0"/>
                  <a:t> Error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CA" b="0" dirty="0" smtClean="0"/>
                  <a:t> w.r.t.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b="0" dirty="0" smtClean="0">
                    <a:solidFill>
                      <a:schemeClr val="tx2"/>
                    </a:solidFill>
                  </a:rPr>
                  <a:t>.</a:t>
                </a:r>
                <a:endParaRPr lang="en-CA" b="0" dirty="0" smtClean="0"/>
              </a:p>
              <a:p>
                <a:r>
                  <a:rPr lang="en-CA" dirty="0" smtClean="0"/>
                  <a:t>(Randomized/worst-case) communication complexity: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b="0" dirty="0" smtClean="0">
                    <a:solidFill>
                      <a:schemeClr val="tx2"/>
                    </a:solidFill>
                  </a:rPr>
                  <a:t>.</a:t>
                </a:r>
                <a:r>
                  <a:rPr lang="en-CA" b="0" dirty="0" smtClean="0"/>
                  <a:t> Error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CA" b="0" dirty="0" smtClean="0"/>
                  <a:t> on all inputs.</a:t>
                </a:r>
              </a:p>
              <a:p>
                <a:r>
                  <a:rPr lang="en-CA" dirty="0" smtClean="0"/>
                  <a:t>Yao’s minimax: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b="0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389" y="1981200"/>
                <a:ext cx="8072845" cy="4114800"/>
              </a:xfrm>
              <a:blipFill rotWithShape="1">
                <a:blip r:embed="rId2"/>
                <a:stretch>
                  <a:fillRect l="-1962" t="-2222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2214"/>
            <a:ext cx="7772400" cy="1143000"/>
          </a:xfrm>
        </p:spPr>
        <p:txBody>
          <a:bodyPr/>
          <a:lstStyle/>
          <a:p>
            <a:r>
              <a:rPr lang="en-CA" dirty="0" smtClean="0"/>
              <a:t>Set disjointness and intersection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005" y="1393367"/>
                <a:ext cx="8712926" cy="4863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Alice and Bob each given a 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1,…,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⊆{1,…,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(can be viewed as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CA" b="0" i="0" smtClean="0">
                        <a:latin typeface="Cambria Math"/>
                      </a:rPr>
                      <m:t>).</m:t>
                    </m:r>
                  </m:oMath>
                </a14:m>
                <a:endParaRPr lang="en-CA" b="0" i="0" dirty="0" smtClean="0">
                  <a:latin typeface="Cambria Math"/>
                </a:endParaRPr>
              </a:p>
              <a:p>
                <a:r>
                  <a:rPr lang="en-CA" b="0" i="1" dirty="0" smtClean="0"/>
                  <a:t>Intersection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𝐼𝑛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CA" i="1" dirty="0" smtClean="0"/>
                  <a:t>Disjointness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𝐷𝑖𝑠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i="1" dirty="0" smtClean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∩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=∅</m:t>
                    </m:r>
                  </m:oMath>
                </a14:m>
                <a:r>
                  <a:rPr lang="en-US" i="1" dirty="0" smtClean="0"/>
                  <a:t>,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i="1" dirty="0" smtClean="0"/>
                  <a:t> otherwise. </a:t>
                </a:r>
                <a:endParaRPr lang="en-US" baseline="-25000" dirty="0" smtClean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𝐼𝑛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1-bit-AND</a:t>
                </a:r>
                <a:r>
                  <a:rPr lang="en-US" dirty="0" smtClean="0"/>
                  <a:t>s in parallel.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¬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𝐷𝑖𝑠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an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1-bit-AND</a:t>
                </a:r>
                <a:r>
                  <a:rPr lang="en-US" dirty="0" smtClean="0"/>
                  <a:t>s. </a:t>
                </a:r>
              </a:p>
              <a:p>
                <a:r>
                  <a:rPr lang="en-CA" dirty="0" smtClean="0"/>
                  <a:t>Need to understand amortized communication complexity (of </a:t>
                </a:r>
                <a:r>
                  <a:rPr lang="en-CA" dirty="0" smtClean="0">
                    <a:solidFill>
                      <a:schemeClr val="tx2"/>
                    </a:solidFill>
                  </a:rPr>
                  <a:t>1-bit-AND</a:t>
                </a:r>
                <a:r>
                  <a:rPr lang="en-CA" dirty="0" smtClean="0"/>
                  <a:t>).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005" y="1393367"/>
                <a:ext cx="8712926" cy="4863737"/>
              </a:xfrm>
              <a:blipFill rotWithShape="1">
                <a:blip r:embed="rId2"/>
                <a:stretch>
                  <a:fillRect l="-1818" t="-1506" b="-6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3548" y="1994263"/>
                <a:ext cx="7772400" cy="4114800"/>
              </a:xfrm>
            </p:spPr>
            <p:txBody>
              <a:bodyPr/>
              <a:lstStyle/>
              <a:p>
                <a:r>
                  <a:rPr lang="en-CA" dirty="0" smtClean="0"/>
                  <a:t>The </a:t>
                </a:r>
                <a:r>
                  <a:rPr lang="en-CA" i="1" dirty="0" smtClean="0"/>
                  <a:t>smallest</a:t>
                </a:r>
                <a:r>
                  <a:rPr lang="en-CA" dirty="0" smtClean="0"/>
                  <a:t> amount of </a:t>
                </a:r>
                <a:r>
                  <a:rPr lang="en-CA" i="1" dirty="0" smtClean="0"/>
                  <a:t>information </a:t>
                </a:r>
                <a:r>
                  <a:rPr lang="en-CA" dirty="0" smtClean="0"/>
                  <a:t>Alice and Bob need to exchange to solve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CA" i="1" dirty="0" smtClean="0"/>
                  <a:t>. </a:t>
                </a:r>
                <a:endParaRPr lang="en-CA" dirty="0" smtClean="0"/>
              </a:p>
              <a:p>
                <a:r>
                  <a:rPr lang="en-CA" dirty="0" smtClean="0"/>
                  <a:t>How is information measured?</a:t>
                </a:r>
              </a:p>
              <a:p>
                <a:r>
                  <a:rPr lang="en-CA" dirty="0" smtClean="0"/>
                  <a:t>Communication cost of a protocol?</a:t>
                </a:r>
              </a:p>
              <a:p>
                <a:pPr lvl="1"/>
                <a:r>
                  <a:rPr lang="en-CA" dirty="0" smtClean="0"/>
                  <a:t>Number of bits exchanged. </a:t>
                </a:r>
              </a:p>
              <a:p>
                <a:r>
                  <a:rPr lang="en-CA" dirty="0" smtClean="0"/>
                  <a:t>Information cost of a protocol?</a:t>
                </a:r>
              </a:p>
              <a:p>
                <a:pPr lvl="1"/>
                <a:r>
                  <a:rPr lang="en-CA" dirty="0" smtClean="0">
                    <a:solidFill>
                      <a:schemeClr val="tx2"/>
                    </a:solidFill>
                  </a:rPr>
                  <a:t>Amount of information revealed.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548" y="1994263"/>
                <a:ext cx="7772400" cy="4114800"/>
              </a:xfrm>
              <a:blipFill rotWithShape="1">
                <a:blip r:embed="rId2"/>
                <a:stretch>
                  <a:fillRect l="-2118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2218"/>
            <a:ext cx="7772400" cy="1143000"/>
          </a:xfrm>
        </p:spPr>
        <p:txBody>
          <a:bodyPr/>
          <a:lstStyle/>
          <a:p>
            <a:r>
              <a:rPr lang="en-US" dirty="0" smtClean="0"/>
              <a:t>Basic definition 1: The information cost of a protocol 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9807" y="1730296"/>
                <a:ext cx="7772400" cy="1078218"/>
              </a:xfrm>
            </p:spPr>
            <p:txBody>
              <a:bodyPr/>
              <a:lstStyle/>
              <a:p>
                <a:r>
                  <a:rPr lang="en-US" dirty="0" smtClean="0"/>
                  <a:t>Prior distribution: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∼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807" y="1730296"/>
                <a:ext cx="7772400" cy="1078218"/>
              </a:xfrm>
              <a:blipFill rotWithShape="1">
                <a:blip r:embed="rId2"/>
                <a:stretch>
                  <a:fillRect l="-2039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/>
          <p:nvPr/>
        </p:nvGrpSpPr>
        <p:grpSpPr>
          <a:xfrm>
            <a:off x="581890" y="3714603"/>
            <a:ext cx="1494175" cy="1682835"/>
            <a:chOff x="1095727" y="3635956"/>
            <a:chExt cx="1009787" cy="10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830943" y="3714604"/>
            <a:ext cx="1415918" cy="1684745"/>
            <a:chOff x="1043609" y="4305122"/>
            <a:chExt cx="1007100" cy="109767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566777" y="2565937"/>
            <a:ext cx="1609647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757239" y="2559639"/>
            <a:ext cx="1609647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219294" y="3452813"/>
            <a:ext cx="2773427" cy="1889905"/>
          </a:xfrm>
          <a:prstGeom prst="wedgeRoundRectCallout">
            <a:avLst>
              <a:gd name="adj1" fmla="val -88802"/>
              <a:gd name="adj2" fmla="val -1692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Protocol </a:t>
            </a:r>
            <a:r>
              <a:rPr lang="el-GR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π</a:t>
            </a:r>
            <a:endParaRPr lang="en-US" sz="3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ular Callout 13"/>
              <p:cNvSpPr/>
              <p:nvPr/>
            </p:nvSpPr>
            <p:spPr>
              <a:xfrm>
                <a:off x="3219294" y="3452812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bg2"/>
                    </a:solidFill>
                    <a:latin typeface="Calibri" pitchFamily="34" charset="0"/>
                    <a:cs typeface="Calibri" pitchFamily="34" charset="0"/>
                  </a:rPr>
                  <a:t>Protocol transcript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dirty="0" smtClean="0">
                        <a:solidFill>
                          <a:schemeClr val="bg2"/>
                        </a:solidFill>
                        <a:latin typeface="Cambria Math"/>
                        <a:cs typeface="Calibri" pitchFamily="34" charset="0"/>
                      </a:rPr>
                      <m:t>Π</m:t>
                    </m:r>
                  </m:oMath>
                </a14:m>
                <a:endParaRPr lang="en-US" sz="3600" dirty="0" smtClean="0">
                  <a:solidFill>
                    <a:schemeClr val="bg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94" y="3452812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359903" y="5431147"/>
                <a:ext cx="8424193" cy="55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l-GR" i="1" dirty="0">
                          <a:solidFill>
                            <a:schemeClr val="tx2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l-GR" i="1" dirty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l-GR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𝜇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𝑌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  +  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𝑌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903" y="5431147"/>
                <a:ext cx="8424193" cy="5546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0" y="59857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bri" pitchFamily="34" charset="0"/>
                <a:cs typeface="Calibri" pitchFamily="34" charset="0"/>
              </a:rPr>
              <a:t>what Alice learns about 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 + what Bob learns </a:t>
            </a:r>
            <a:r>
              <a:rPr lang="en-CA" sz="3200" dirty="0">
                <a:latin typeface="Calibri" pitchFamily="34" charset="0"/>
                <a:cs typeface="Calibri" pitchFamily="34" charset="0"/>
              </a:rPr>
              <a:t>about 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CA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243840"/>
            <a:ext cx="7772400" cy="1143000"/>
          </a:xfrm>
        </p:spPr>
        <p:txBody>
          <a:bodyPr/>
          <a:lstStyle/>
          <a:p>
            <a:r>
              <a:rPr lang="en-CA" dirty="0" smtClean="0"/>
              <a:t>Mutual information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486" y="1615440"/>
                <a:ext cx="7772400" cy="4114800"/>
              </a:xfrm>
            </p:spPr>
            <p:txBody>
              <a:bodyPr/>
              <a:lstStyle/>
              <a:p>
                <a:r>
                  <a:rPr lang="en-CA" dirty="0" smtClean="0"/>
                  <a:t>The mutual information of two random variables is the amount of information knowing one reveals about the other: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𝐵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 = 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)−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𝐵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If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CA" dirty="0" smtClean="0"/>
                  <a:t> are independent,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𝐵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)=0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)=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86" y="1615440"/>
                <a:ext cx="7772400" cy="4114800"/>
              </a:xfrm>
              <a:blipFill rotWithShape="1">
                <a:blip r:embed="rId2"/>
                <a:stretch>
                  <a:fillRect l="-2118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22921" y="4458731"/>
            <a:ext cx="2704012" cy="2090057"/>
          </a:xfrm>
          <a:prstGeom prst="ellipse">
            <a:avLst/>
          </a:prstGeom>
          <a:solidFill>
            <a:srgbClr val="FF9999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5074927" y="4441371"/>
            <a:ext cx="2704012" cy="2090057"/>
          </a:xfrm>
          <a:prstGeom prst="ellipse">
            <a:avLst/>
          </a:prstGeom>
          <a:solidFill>
            <a:srgbClr val="99FF99">
              <a:alpha val="6980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4178" y="5194011"/>
            <a:ext cx="947057" cy="58477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H(A)</a:t>
            </a:r>
            <a:endParaRPr lang="en-CA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1583" y="5184651"/>
            <a:ext cx="947057" cy="58477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H(B)</a:t>
            </a:r>
            <a:endParaRPr lang="en-CA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794" y="5211371"/>
            <a:ext cx="10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I(A,B)</a:t>
            </a:r>
            <a:endParaRPr lang="en-CA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29271" y="4458731"/>
            <a:ext cx="2704012" cy="2090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16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2218"/>
            <a:ext cx="7772400" cy="1143000"/>
          </a:xfrm>
        </p:spPr>
        <p:txBody>
          <a:bodyPr/>
          <a:lstStyle/>
          <a:p>
            <a:r>
              <a:rPr lang="en-US" dirty="0" smtClean="0"/>
              <a:t>Basic definition 1: The information cost of a protocol 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9807" y="1730296"/>
                <a:ext cx="7772400" cy="1078218"/>
              </a:xfrm>
            </p:spPr>
            <p:txBody>
              <a:bodyPr/>
              <a:lstStyle/>
              <a:p>
                <a:r>
                  <a:rPr lang="en-US" dirty="0" smtClean="0"/>
                  <a:t>Prior distribution: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∼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807" y="1730296"/>
                <a:ext cx="7772400" cy="1078218"/>
              </a:xfrm>
              <a:blipFill rotWithShape="1">
                <a:blip r:embed="rId2"/>
                <a:stretch>
                  <a:fillRect l="-2039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/>
          <p:nvPr/>
        </p:nvGrpSpPr>
        <p:grpSpPr>
          <a:xfrm>
            <a:off x="581890" y="3714603"/>
            <a:ext cx="1494175" cy="1682835"/>
            <a:chOff x="1095727" y="3635956"/>
            <a:chExt cx="1009787" cy="10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830943" y="3714604"/>
            <a:ext cx="1415918" cy="1684745"/>
            <a:chOff x="1043609" y="4305122"/>
            <a:chExt cx="1007100" cy="109767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566777" y="2565937"/>
            <a:ext cx="1609647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757239" y="2559639"/>
            <a:ext cx="1609647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219294" y="3452813"/>
            <a:ext cx="2773427" cy="1889905"/>
          </a:xfrm>
          <a:prstGeom prst="wedgeRoundRectCallout">
            <a:avLst>
              <a:gd name="adj1" fmla="val -88802"/>
              <a:gd name="adj2" fmla="val -1692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Protocol </a:t>
            </a:r>
            <a:r>
              <a:rPr lang="el-GR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π</a:t>
            </a:r>
            <a:endParaRPr lang="en-US" sz="3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ular Callout 13"/>
              <p:cNvSpPr/>
              <p:nvPr/>
            </p:nvSpPr>
            <p:spPr>
              <a:xfrm>
                <a:off x="3219294" y="3452812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bg2"/>
                    </a:solidFill>
                    <a:latin typeface="Calibri" pitchFamily="34" charset="0"/>
                    <a:cs typeface="Calibri" pitchFamily="34" charset="0"/>
                  </a:rPr>
                  <a:t>Protocol transcript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dirty="0" smtClean="0">
                        <a:solidFill>
                          <a:schemeClr val="bg2"/>
                        </a:solidFill>
                        <a:latin typeface="Cambria Math"/>
                        <a:cs typeface="Calibri" pitchFamily="34" charset="0"/>
                      </a:rPr>
                      <m:t>Π</m:t>
                    </m:r>
                  </m:oMath>
                </a14:m>
                <a:endParaRPr lang="en-US" sz="3600" dirty="0" smtClean="0">
                  <a:solidFill>
                    <a:schemeClr val="bg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94" y="3452812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359903" y="5431147"/>
                <a:ext cx="8424193" cy="55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l-GR" i="1" dirty="0">
                          <a:solidFill>
                            <a:schemeClr val="tx2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l-GR" i="1" dirty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l-GR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𝜇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𝑌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  +  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Π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𝑌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903" y="5431147"/>
                <a:ext cx="8424193" cy="5546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0" y="59857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bri" pitchFamily="34" charset="0"/>
                <a:cs typeface="Calibri" pitchFamily="34" charset="0"/>
              </a:rPr>
              <a:t>what Alice learns about 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 + what Bob learns </a:t>
            </a:r>
            <a:r>
              <a:rPr lang="en-CA" sz="3200" dirty="0">
                <a:latin typeface="Calibri" pitchFamily="34" charset="0"/>
                <a:cs typeface="Calibri" pitchFamily="34" charset="0"/>
              </a:rPr>
              <a:t>about 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CA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26" y="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5674" y="977374"/>
                <a:ext cx="82411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𝐹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is</a:t>
                </a:r>
                <a:r>
                  <a:rPr lang="en-US" sz="32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“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?”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𝜇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is a distribution where </a:t>
                </a:r>
                <a:r>
                  <a:rPr lang="en-US" sz="3200" dirty="0" err="1" smtClean="0">
                    <a:latin typeface="Calibri" pitchFamily="34" charset="0"/>
                    <a:cs typeface="Calibri" pitchFamily="34" charset="0"/>
                  </a:rPr>
                  <a:t>w.p</a:t>
                </a:r>
                <a:r>
                  <a:rPr lang="en-US" sz="32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½ 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and </a:t>
                </a:r>
                <a:r>
                  <a:rPr lang="en-US" sz="3200" dirty="0" err="1" smtClean="0">
                    <a:latin typeface="Calibri" pitchFamily="34" charset="0"/>
                    <a:cs typeface="Calibri" pitchFamily="34" charset="0"/>
                  </a:rPr>
                  <a:t>w.p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½</m:t>
                    </m:r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are random.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4" y="977374"/>
                <a:ext cx="8241126" cy="1569660"/>
              </a:xfrm>
              <a:prstGeom prst="rect">
                <a:avLst/>
              </a:prstGeom>
              <a:blipFill rotWithShape="1">
                <a:blip r:embed="rId2"/>
                <a:stretch>
                  <a:fillRect t="-4651" r="-258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0"/>
          <p:cNvGrpSpPr/>
          <p:nvPr/>
        </p:nvGrpSpPr>
        <p:grpSpPr>
          <a:xfrm>
            <a:off x="581890" y="3740729"/>
            <a:ext cx="1494175" cy="1682835"/>
            <a:chOff x="1095727" y="3635956"/>
            <a:chExt cx="1009787" cy="1029206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6830943" y="3740730"/>
            <a:ext cx="1415918" cy="1684745"/>
            <a:chOff x="1043609" y="4305122"/>
            <a:chExt cx="1007100" cy="1097679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Cloud Callout 27"/>
          <p:cNvSpPr/>
          <p:nvPr/>
        </p:nvSpPr>
        <p:spPr>
          <a:xfrm>
            <a:off x="566777" y="2592063"/>
            <a:ext cx="1609647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6757239" y="2585765"/>
            <a:ext cx="1609647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 bwMode="auto">
              <a:xfrm>
                <a:off x="235131" y="5431147"/>
                <a:ext cx="9000309" cy="55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l-GR" sz="2800" i="1" dirty="0">
                        <a:solidFill>
                          <a:schemeClr val="tx2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l-GR" sz="2800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l-GR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= 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CA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Π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)+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CA" sz="28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Π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|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) ≈ 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1 + 64.5 = 65.5 bits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31" y="5431147"/>
                <a:ext cx="9000309" cy="554639"/>
              </a:xfrm>
              <a:prstGeom prst="rect">
                <a:avLst/>
              </a:prstGeom>
              <a:blipFill rotWithShape="1">
                <a:blip r:embed="rId5"/>
                <a:stretch>
                  <a:fillRect t="-9890" b="-252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0" y="59857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Calibri" pitchFamily="34" charset="0"/>
                <a:cs typeface="Calibri" pitchFamily="34" charset="0"/>
              </a:rPr>
              <a:t>what Alice learns about 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 + </a:t>
            </a:r>
            <a:r>
              <a:rPr lang="en-CA" sz="3200" dirty="0">
                <a:latin typeface="Calibri" pitchFamily="34" charset="0"/>
                <a:cs typeface="Calibri" pitchFamily="34" charset="0"/>
              </a:rPr>
              <a:t>what 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Bob learns </a:t>
            </a:r>
            <a:r>
              <a:rPr lang="en-CA" sz="3200" dirty="0">
                <a:latin typeface="Calibri" pitchFamily="34" charset="0"/>
                <a:cs typeface="Calibri" pitchFamily="34" charset="0"/>
              </a:rPr>
              <a:t>about </a:t>
            </a:r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CA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782387" y="3604699"/>
            <a:ext cx="3553097" cy="604563"/>
          </a:xfrm>
          <a:prstGeom prst="wedgeRoundRectCallout">
            <a:avLst>
              <a:gd name="adj1" fmla="val -75892"/>
              <a:gd name="adj2" fmla="val 70952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MD5(X) [128 bits]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782388" y="4255863"/>
            <a:ext cx="3553096" cy="565519"/>
          </a:xfrm>
          <a:prstGeom prst="wedgeRoundRectCallout">
            <a:avLst>
              <a:gd name="adj1" fmla="val 65530"/>
              <a:gd name="adj2" fmla="val -54764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X=Y? [1 bit]</a:t>
            </a:r>
          </a:p>
        </p:txBody>
      </p:sp>
    </p:spTree>
    <p:extLst>
      <p:ext uri="{BB962C8B-B14F-4D97-AF65-F5344CB8AC3E}">
        <p14:creationId xmlns:p14="http://schemas.microsoft.com/office/powerpoint/2010/main" val="6534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Communication complexity: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func>
                      <m:func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𝑐𝑜𝑚𝑝𝑢𝑡𝑒𝑠</m:t>
                                </m:r>
                              </m:e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𝑒𝑟𝑟𝑜𝑟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≤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CA" dirty="0" smtClean="0"/>
                  <a:t>Analogously: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func>
                      <m:funcPr>
                        <m:ctrlPr>
                          <a:rPr lang="en-CA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𝑐𝑜𝑚𝑝𝑢𝑡𝑒𝑠</m:t>
                                </m:r>
                              </m:e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𝑒𝑟𝑟𝑜𝑟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≤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𝐼𝐶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609600"/>
            <a:ext cx="8177348" cy="1143000"/>
          </a:xfrm>
        </p:spPr>
        <p:txBody>
          <a:bodyPr/>
          <a:lstStyle/>
          <a:p>
            <a:r>
              <a:rPr lang="en-CA" dirty="0" smtClean="0"/>
              <a:t>Prior-free information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Using minimax can get rid of the prior. </a:t>
                </a:r>
              </a:p>
              <a:p>
                <a:r>
                  <a:rPr lang="en-CA" dirty="0" smtClean="0"/>
                  <a:t>For communication, we had: </a:t>
                </a:r>
                <a:endParaRPr lang="en-CA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dirty="0">
                    <a:solidFill>
                      <a:schemeClr val="tx2"/>
                    </a:solidFill>
                  </a:rPr>
                  <a:t>.</a:t>
                </a:r>
                <a:endParaRPr lang="en-CA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For information</a:t>
                </a:r>
                <a:endParaRPr lang="en-CA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func>
                      <m:func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𝑐𝑜𝑚𝑝𝑢𝑡𝑒𝑠</m:t>
                                </m:r>
                              </m:e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𝑒𝑟𝑟𝑜𝑟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≤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lim>
                            </m:limLow>
                          </m:fName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𝐼𝐶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9" y="609600"/>
            <a:ext cx="8458200" cy="1143000"/>
          </a:xfrm>
        </p:spPr>
        <p:txBody>
          <a:bodyPr/>
          <a:lstStyle/>
          <a:p>
            <a:r>
              <a:rPr lang="en-CA" dirty="0" smtClean="0"/>
              <a:t>Overview: information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5" y="1981200"/>
            <a:ext cx="8275320" cy="4114800"/>
          </a:xfrm>
        </p:spPr>
        <p:txBody>
          <a:bodyPr/>
          <a:lstStyle/>
          <a:p>
            <a:r>
              <a:rPr lang="en-CA" sz="3600" b="1" dirty="0" smtClean="0">
                <a:solidFill>
                  <a:schemeClr val="tx2"/>
                </a:solidFill>
              </a:rPr>
              <a:t>Information complexity </a:t>
            </a:r>
            <a:r>
              <a:rPr lang="en-CA" sz="3600" dirty="0" smtClean="0">
                <a:solidFill>
                  <a:schemeClr val="tx2"/>
                </a:solidFill>
              </a:rPr>
              <a:t>::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2"/>
                </a:solidFill>
              </a:rPr>
              <a:t>	</a:t>
            </a:r>
            <a:r>
              <a:rPr lang="en-CA" sz="3600" dirty="0" smtClean="0">
                <a:solidFill>
                  <a:schemeClr val="tx2"/>
                </a:solidFill>
              </a:rPr>
              <a:t>		communication complexity</a:t>
            </a:r>
          </a:p>
          <a:p>
            <a:pPr marL="0" indent="0">
              <a:buNone/>
            </a:pPr>
            <a:r>
              <a:rPr lang="en-CA" sz="3600" dirty="0"/>
              <a:t>a</a:t>
            </a:r>
            <a:r>
              <a:rPr lang="en-CA" sz="3600" dirty="0" smtClean="0"/>
              <a:t>s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Shannon’s entropy ::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2"/>
                </a:solidFill>
              </a:rPr>
              <a:t>	</a:t>
            </a:r>
            <a:r>
              <a:rPr lang="en-CA" sz="3600" dirty="0" smtClean="0">
                <a:solidFill>
                  <a:schemeClr val="tx2"/>
                </a:solidFill>
              </a:rPr>
              <a:t>		transmission cost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Connection to privacy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There is a strong connection between information complexity and (information-theoretic) privacy. </a:t>
                </a:r>
              </a:p>
              <a:p>
                <a:r>
                  <a:rPr lang="en-CA" dirty="0" smtClean="0"/>
                  <a:t>Alice and Bob want to perform computation without revealing unnecessary information to each other (or to an eavesdropper). </a:t>
                </a:r>
              </a:p>
              <a:p>
                <a:r>
                  <a:rPr lang="en-CA" dirty="0" smtClean="0"/>
                  <a:t>Negative results through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r>
                      <a:rPr lang="en-CA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arguments.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222" r="-129412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194" name="Picture 2" descr="C:\Users\Mark\AppData\Local\Microsoft\Windows\Temporary Internet Files\Content.IE5\IKS83OFO\MP9004318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77" y="0"/>
            <a:ext cx="1479176" cy="22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Information equals amortized communication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928948"/>
                <a:ext cx="8725989" cy="4746171"/>
              </a:xfrm>
            </p:spPr>
            <p:txBody>
              <a:bodyPr/>
              <a:lstStyle/>
              <a:p>
                <a:pPr marL="342900" lvl="1" indent="-342900">
                  <a:buFontTx/>
                  <a:buChar char="•"/>
                </a:pPr>
                <a:r>
                  <a:rPr lang="en-CA" sz="3200" dirty="0" smtClean="0"/>
                  <a:t>Recall [Shannon]: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32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CA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sz="3200" i="1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CA" sz="3200" i="1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CA" sz="3200" dirty="0" smtClean="0"/>
                  <a:t> [BR’11]: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32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CA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CA" sz="3200" i="1" dirty="0" smtClean="0">
                    <a:solidFill>
                      <a:schemeClr val="tx2"/>
                    </a:solidFill>
                  </a:rPr>
                  <a:t>, for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CA" sz="3200" i="1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CA" sz="3200" dirty="0" smtClean="0"/>
                  <a:t>For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CA" sz="32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3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32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CA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CA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sz="3200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CA" sz="3200" dirty="0" smtClean="0">
                    <a:solidFill>
                      <a:schemeClr val="tx2"/>
                    </a:solidFill>
                  </a:rPr>
                  <a:t>.</a:t>
                </a:r>
                <a:endParaRPr lang="en-CA" sz="3200" dirty="0" smtClean="0"/>
              </a:p>
              <a:p>
                <a:pPr marL="0" lvl="1" indent="0">
                  <a:buNone/>
                </a:pPr>
                <a:endParaRPr lang="en-CA" sz="3200" dirty="0"/>
              </a:p>
              <a:p>
                <a:pPr marL="57150" indent="-457200"/>
                <a:r>
                  <a:rPr lang="en-CA" dirty="0"/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 </a:t>
                </a:r>
                <a:r>
                  <a:rPr lang="en-CA" dirty="0" smtClean="0"/>
                  <a:t>an interesting open question.]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928948"/>
                <a:ext cx="8725989" cy="4746171"/>
              </a:xfrm>
              <a:blipFill rotWithShape="1">
                <a:blip r:embed="rId2"/>
                <a:stretch>
                  <a:fillRect l="-1817" t="-1797" b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Without priors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" indent="-457200"/>
                <a:r>
                  <a:rPr lang="en-CA" dirty="0" smtClean="0"/>
                  <a:t>[BR’11] For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CA" dirty="0">
                    <a:solidFill>
                      <a:schemeClr val="tx2"/>
                    </a:solidFill>
                  </a:rPr>
                  <a:t>.</a:t>
                </a:r>
                <a:endParaRPr lang="en-CA" dirty="0" smtClean="0"/>
              </a:p>
              <a:p>
                <a:r>
                  <a:rPr lang="en-CA" dirty="0" smtClean="0"/>
                  <a:t>[B’12]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CA" dirty="0">
                    <a:solidFill>
                      <a:schemeClr val="tx2"/>
                    </a:solidFill>
                  </a:rPr>
                  <a:t>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Therefore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𝐶𝐶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𝐼𝑛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⋅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𝐴𝑁𝐷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±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𝑜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Need to find the information complexity of the two-bit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𝐴𝑁𝐷</m:t>
                    </m:r>
                  </m:oMath>
                </a14:m>
                <a:r>
                  <a:rPr lang="en-CA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222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two-bit 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[BGPW’12</a:t>
                </a:r>
                <a:r>
                  <a:rPr lang="en-US" dirty="0" smtClean="0"/>
                  <a:t>]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𝐴𝑁𝐷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≈1.4922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 </a:t>
                </a:r>
                <a:r>
                  <a:rPr lang="en-CA" dirty="0" smtClean="0"/>
                  <a:t>bits.</a:t>
                </a:r>
              </a:p>
              <a:p>
                <a:r>
                  <a:rPr lang="en-CA" dirty="0" smtClean="0"/>
                  <a:t>Find the value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𝐴𝑁𝐷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CA" dirty="0" smtClean="0"/>
                  <a:t> for all priors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  <a:endParaRPr lang="en-CA" dirty="0" smtClean="0"/>
              </a:p>
              <a:p>
                <a:r>
                  <a:rPr lang="en-CA" dirty="0" smtClean="0"/>
                  <a:t>Find the information-theoretically optimal protocol for computing the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𝐴𝑁𝐷</m:t>
                    </m:r>
                    <m:r>
                      <a:rPr lang="en-CA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of two bits.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optimal protocol for AND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699455" y="2865373"/>
            <a:ext cx="1494175" cy="1682835"/>
            <a:chOff x="1095727" y="3635956"/>
            <a:chExt cx="1009787" cy="10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948508" y="2865374"/>
            <a:ext cx="1415918" cy="1684745"/>
            <a:chOff x="1043609" y="4305122"/>
            <a:chExt cx="1007100" cy="109767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261256" y="1729770"/>
            <a:ext cx="2312126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Mathematica1"/>
              </a:rPr>
              <a:t></a:t>
            </a:r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{0,1}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570618" y="1710409"/>
            <a:ext cx="2272936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Mathematica1"/>
              </a:rPr>
              <a:t></a:t>
            </a:r>
            <a:r>
              <a:rPr lang="en-US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{0,1</a:t>
            </a:r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124" y="4674165"/>
            <a:ext cx="4130222" cy="1805012"/>
          </a:xfrm>
          <a:prstGeom prst="cloudCallout">
            <a:avLst>
              <a:gd name="adj1" fmla="val -15471"/>
              <a:gd name="adj2" fmla="val -75652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X=1, A=1</a:t>
            </a:r>
          </a:p>
          <a:p>
            <a:pPr algn="ctr"/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X=0, A=U</a:t>
            </a:r>
            <a:r>
              <a:rPr lang="en-CA" sz="32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[0,1]</a:t>
            </a:r>
            <a:endParaRPr lang="en-US" sz="3200" baseline="-25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883397" y="4674165"/>
            <a:ext cx="4130222" cy="1805012"/>
          </a:xfrm>
          <a:prstGeom prst="cloudCallout">
            <a:avLst>
              <a:gd name="adj1" fmla="val 16789"/>
              <a:gd name="adj2" fmla="val -69139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Y=1, B=1</a:t>
            </a:r>
          </a:p>
          <a:p>
            <a:pPr algn="ctr"/>
            <a:r>
              <a:rPr lang="en-CA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Y=0, B=U</a:t>
            </a:r>
            <a:r>
              <a:rPr lang="en-CA" sz="3200" baseline="-25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[0,1]</a:t>
            </a:r>
            <a:endParaRPr lang="en-US" sz="3200" baseline="-25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62104" y="1647534"/>
            <a:ext cx="783769" cy="5118297"/>
            <a:chOff x="3762104" y="1647534"/>
            <a:chExt cx="783769" cy="511829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4519748" y="2144938"/>
              <a:ext cx="26125" cy="420361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62104" y="5842501"/>
              <a:ext cx="5486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4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US" sz="5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1920" y="1647534"/>
              <a:ext cx="5486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4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US" sz="5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0" name="Curved Connector 19"/>
          <p:cNvCxnSpPr/>
          <p:nvPr/>
        </p:nvCxnSpPr>
        <p:spPr>
          <a:xfrm flipV="1">
            <a:off x="2821578" y="4047770"/>
            <a:ext cx="1658981" cy="991464"/>
          </a:xfrm>
          <a:prstGeom prst="curvedConnector3">
            <a:avLst/>
          </a:prstGeom>
          <a:solidFill>
            <a:srgbClr val="FF9999"/>
          </a:solidFill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ounded Rectangle 29"/>
          <p:cNvSpPr/>
          <p:nvPr/>
        </p:nvSpPr>
        <p:spPr>
          <a:xfrm>
            <a:off x="444138" y="404948"/>
            <a:ext cx="8399416" cy="1149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“Raise your hand when your number is reached”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10743" y="6113417"/>
            <a:ext cx="431074" cy="36576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/>
          <p:nvPr/>
        </p:nvCxnSpPr>
        <p:spPr>
          <a:xfrm rot="10800000">
            <a:off x="4545873" y="3220677"/>
            <a:ext cx="2116186" cy="1677894"/>
          </a:xfrm>
          <a:prstGeom prst="curvedConnector3">
            <a:avLst>
              <a:gd name="adj1" fmla="val 50000"/>
            </a:avLst>
          </a:prstGeom>
          <a:solidFill>
            <a:srgbClr val="FF9999"/>
          </a:solidFill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358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optimal protocol for AND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699455" y="2865373"/>
            <a:ext cx="1494175" cy="1682835"/>
            <a:chOff x="1095727" y="3635956"/>
            <a:chExt cx="1009787" cy="10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948508" y="2865374"/>
            <a:ext cx="1415918" cy="1684745"/>
            <a:chOff x="1043609" y="4305122"/>
            <a:chExt cx="1007100" cy="109767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Cloud Callout 12"/>
          <p:cNvSpPr/>
          <p:nvPr/>
        </p:nvSpPr>
        <p:spPr>
          <a:xfrm>
            <a:off x="7124" y="4674165"/>
            <a:ext cx="4130222" cy="1805012"/>
          </a:xfrm>
          <a:prstGeom prst="cloudCallout">
            <a:avLst>
              <a:gd name="adj1" fmla="val -15471"/>
              <a:gd name="adj2" fmla="val -75652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X=1, A=1</a:t>
            </a:r>
          </a:p>
          <a:p>
            <a:pPr algn="ctr"/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X=0, A=U</a:t>
            </a:r>
            <a:r>
              <a:rPr lang="en-CA" sz="32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[0,1]</a:t>
            </a:r>
            <a:endParaRPr lang="en-US" sz="3200" baseline="-25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883397" y="4674165"/>
            <a:ext cx="4130222" cy="1805012"/>
          </a:xfrm>
          <a:prstGeom prst="cloudCallout">
            <a:avLst>
              <a:gd name="adj1" fmla="val 16789"/>
              <a:gd name="adj2" fmla="val -69139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Y=1, B=1</a:t>
            </a:r>
          </a:p>
          <a:p>
            <a:pPr algn="ctr"/>
            <a:r>
              <a:rPr lang="en-CA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If Y=0, B=U</a:t>
            </a:r>
            <a:r>
              <a:rPr lang="en-CA" sz="3200" baseline="-25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[0,1]</a:t>
            </a:r>
            <a:endParaRPr lang="en-US" sz="3200" baseline="-25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62104" y="1647534"/>
            <a:ext cx="783769" cy="5118297"/>
            <a:chOff x="3762104" y="1647534"/>
            <a:chExt cx="783769" cy="511829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4519748" y="2144938"/>
              <a:ext cx="26125" cy="420361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62104" y="5842501"/>
              <a:ext cx="5486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4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US" sz="5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1920" y="1647534"/>
              <a:ext cx="5486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54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US" sz="5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0" name="Curved Connector 19"/>
          <p:cNvCxnSpPr/>
          <p:nvPr/>
        </p:nvCxnSpPr>
        <p:spPr>
          <a:xfrm flipV="1">
            <a:off x="2821578" y="4047770"/>
            <a:ext cx="1658981" cy="991464"/>
          </a:xfrm>
          <a:prstGeom prst="curvedConnector3">
            <a:avLst/>
          </a:prstGeom>
          <a:solidFill>
            <a:srgbClr val="FF9999"/>
          </a:solidFill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ounded Rectangle 29"/>
          <p:cNvSpPr/>
          <p:nvPr/>
        </p:nvSpPr>
        <p:spPr>
          <a:xfrm>
            <a:off x="444138" y="404948"/>
            <a:ext cx="8399416" cy="1149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“Raise your hand when your number is reached”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10743" y="6113417"/>
            <a:ext cx="431074" cy="36576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16200000" flipV="1">
            <a:off x="4236830" y="2473342"/>
            <a:ext cx="2734272" cy="2116186"/>
          </a:xfrm>
          <a:prstGeom prst="curvedConnector3">
            <a:avLst>
              <a:gd name="adj1" fmla="val 98730"/>
            </a:avLst>
          </a:prstGeom>
          <a:solidFill>
            <a:srgbClr val="FF9999"/>
          </a:solidFill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Cloud Callout 22"/>
          <p:cNvSpPr/>
          <p:nvPr/>
        </p:nvSpPr>
        <p:spPr>
          <a:xfrm>
            <a:off x="261256" y="1729770"/>
            <a:ext cx="2312126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Mathematica1"/>
              </a:rPr>
              <a:t></a:t>
            </a:r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{0,1}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6570618" y="1710409"/>
            <a:ext cx="2272936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  <a:sym typeface="Mathematica1"/>
              </a:rPr>
              <a:t></a:t>
            </a:r>
            <a:r>
              <a:rPr lang="en-US" sz="32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{0,1</a:t>
            </a:r>
            <a:r>
              <a:rPr lang="en-US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4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0277 -0.3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863" y="1654628"/>
                <a:ext cx="7772400" cy="4837611"/>
              </a:xfrm>
            </p:spPr>
            <p:txBody>
              <a:bodyPr/>
              <a:lstStyle/>
              <a:p>
                <a:r>
                  <a:rPr lang="en-CA" dirty="0" smtClean="0"/>
                  <a:t>An additional small step if the prior is not symmetric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𝑋𝑌</m:t>
                            </m:r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=10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Pr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⁡[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𝑋𝑌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=01]</m:t>
                    </m:r>
                  </m:oMath>
                </a14:m>
                <a:r>
                  <a:rPr lang="en-CA" dirty="0" smtClean="0"/>
                  <a:t>). </a:t>
                </a:r>
              </a:p>
              <a:p>
                <a:r>
                  <a:rPr lang="en-CA" dirty="0" smtClean="0"/>
                  <a:t>The protocol is clearly always correct. </a:t>
                </a:r>
              </a:p>
              <a:p>
                <a:r>
                  <a:rPr lang="en-CA" dirty="0" smtClean="0"/>
                  <a:t>How do we prove the optimality of a protocol?</a:t>
                </a:r>
              </a:p>
              <a:p>
                <a:r>
                  <a:rPr lang="en-CA" dirty="0" smtClean="0"/>
                  <a:t>Consider the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,0)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 </a:t>
                </a:r>
                <a:r>
                  <a:rPr lang="en-CA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863" y="1654628"/>
                <a:ext cx="7772400" cy="4837611"/>
              </a:xfrm>
              <a:blipFill rotWithShape="1">
                <a:blip r:embed="rId2"/>
                <a:stretch>
                  <a:fillRect l="-2118" t="-1889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6088"/>
            <a:ext cx="7772400" cy="1143000"/>
          </a:xfrm>
        </p:spPr>
        <p:txBody>
          <a:bodyPr/>
          <a:lstStyle/>
          <a:p>
            <a:r>
              <a:rPr lang="en-CA" dirty="0" smtClean="0"/>
              <a:t>The analytical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8680"/>
            <a:ext cx="7772400" cy="1715589"/>
          </a:xfrm>
        </p:spPr>
        <p:txBody>
          <a:bodyPr/>
          <a:lstStyle/>
          <a:p>
            <a:r>
              <a:rPr lang="en-CA" dirty="0" smtClean="0"/>
              <a:t>A message is just a mapping from the current prior to a distribution of posteriors (new priors). Ex: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280344"/>
                  </p:ext>
                </p:extLst>
              </p:nvPr>
            </p:nvGraphicFramePr>
            <p:xfrm>
              <a:off x="518161" y="3735250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280344"/>
                  </p:ext>
                </p:extLst>
              </p:nvPr>
            </p:nvGraphicFramePr>
            <p:xfrm>
              <a:off x="518161" y="3735250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943" r="-200870" b="-1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215811"/>
                  </p:ext>
                </p:extLst>
              </p:nvPr>
            </p:nvGraphicFramePr>
            <p:xfrm>
              <a:off x="5164184" y="2685869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2/3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215811"/>
                  </p:ext>
                </p:extLst>
              </p:nvPr>
            </p:nvGraphicFramePr>
            <p:xfrm>
              <a:off x="5164184" y="2685869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943" r="-200870" b="-1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2/3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277258"/>
                  </p:ext>
                </p:extLst>
              </p:nvPr>
            </p:nvGraphicFramePr>
            <p:xfrm>
              <a:off x="5159830" y="4823826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0.75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277258"/>
                  </p:ext>
                </p:extLst>
              </p:nvPr>
            </p:nvGraphicFramePr>
            <p:xfrm>
              <a:off x="5159830" y="4823826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r="-20173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0.75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821578" y="5697038"/>
            <a:ext cx="2142308" cy="106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dirty="0" smtClean="0"/>
              <a:t>Alice sends her bit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625634" y="3247648"/>
            <a:ext cx="2538550" cy="2543192"/>
            <a:chOff x="2625634" y="3247648"/>
            <a:chExt cx="2538550" cy="2543192"/>
          </a:xfrm>
        </p:grpSpPr>
        <p:cxnSp>
          <p:nvCxnSpPr>
            <p:cNvPr id="10" name="Curved Connector 9"/>
            <p:cNvCxnSpPr>
              <a:stCxn id="6" idx="3"/>
              <a:endCxn id="7" idx="1"/>
            </p:cNvCxnSpPr>
            <p:nvPr/>
          </p:nvCxnSpPr>
          <p:spPr>
            <a:xfrm flipV="1">
              <a:off x="2625634" y="3652883"/>
              <a:ext cx="2538550" cy="1049381"/>
            </a:xfrm>
            <a:prstGeom prst="curvedConnector3">
              <a:avLst>
                <a:gd name="adj1" fmla="val 44340"/>
              </a:avLst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6" idx="3"/>
              <a:endCxn id="8" idx="1"/>
            </p:cNvCxnSpPr>
            <p:nvPr/>
          </p:nvCxnSpPr>
          <p:spPr>
            <a:xfrm>
              <a:off x="2625634" y="4702264"/>
              <a:ext cx="2534196" cy="108857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4606" y="3247648"/>
              <a:ext cx="1580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>
                  <a:latin typeface="Calibri" pitchFamily="34" charset="0"/>
                </a:rPr>
                <a:t>“0”: 0.6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22169" y="5011799"/>
              <a:ext cx="14630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>
                  <a:latin typeface="Calibri" pitchFamily="34" charset="0"/>
                </a:rPr>
                <a:t>“1”: 0.4</a:t>
              </a:r>
              <a:endParaRPr lang="en-US" sz="3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0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6088"/>
            <a:ext cx="7772400" cy="1143000"/>
          </a:xfrm>
        </p:spPr>
        <p:txBody>
          <a:bodyPr/>
          <a:lstStyle/>
          <a:p>
            <a:r>
              <a:rPr lang="en-CA" dirty="0" smtClean="0"/>
              <a:t>The analytical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105966"/>
                  </p:ext>
                </p:extLst>
              </p:nvPr>
            </p:nvGraphicFramePr>
            <p:xfrm>
              <a:off x="870862" y="2807777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105966"/>
                  </p:ext>
                </p:extLst>
              </p:nvPr>
            </p:nvGraphicFramePr>
            <p:xfrm>
              <a:off x="870862" y="2807777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70" t="-943" r="-200870" b="-1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013363"/>
                  </p:ext>
                </p:extLst>
              </p:nvPr>
            </p:nvGraphicFramePr>
            <p:xfrm>
              <a:off x="5516885" y="1758396"/>
              <a:ext cx="2451459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17153"/>
                    <a:gridCol w="817153"/>
                    <a:gridCol w="817153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A" b="0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0.545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0.273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0.136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0.045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013363"/>
                  </p:ext>
                </p:extLst>
              </p:nvPr>
            </p:nvGraphicFramePr>
            <p:xfrm>
              <a:off x="5516885" y="1758396"/>
              <a:ext cx="2451459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17153"/>
                    <a:gridCol w="817153"/>
                    <a:gridCol w="817153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r="-20074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0.545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0.273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0.136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0.045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380620"/>
                  </p:ext>
                </p:extLst>
              </p:nvPr>
            </p:nvGraphicFramePr>
            <p:xfrm>
              <a:off x="5512531" y="3896353"/>
              <a:ext cx="2481939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27313"/>
                    <a:gridCol w="827313"/>
                    <a:gridCol w="827313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2/9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1/9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1/2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1/6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380620"/>
                  </p:ext>
                </p:extLst>
              </p:nvPr>
            </p:nvGraphicFramePr>
            <p:xfrm>
              <a:off x="5512531" y="3896353"/>
              <a:ext cx="2481939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827313"/>
                    <a:gridCol w="827313"/>
                    <a:gridCol w="827313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2/9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1/9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1/2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1/6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737360" y="4769565"/>
            <a:ext cx="3579227" cy="15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dirty="0" smtClean="0"/>
              <a:t>Alice sends her bit </a:t>
            </a:r>
            <a:r>
              <a:rPr lang="en-CA" dirty="0" err="1" smtClean="0"/>
              <a:t>w.p</a:t>
            </a:r>
            <a:r>
              <a:rPr lang="en-CA" dirty="0"/>
              <a:t> </a:t>
            </a:r>
            <a:r>
              <a:rPr lang="en-CA" dirty="0" smtClean="0">
                <a:solidFill>
                  <a:schemeClr val="tx2"/>
                </a:solidFill>
              </a:rPr>
              <a:t>½</a:t>
            </a:r>
            <a:r>
              <a:rPr lang="en-CA" dirty="0" smtClean="0"/>
              <a:t> and </a:t>
            </a:r>
            <a:r>
              <a:rPr lang="en-CA" dirty="0" err="1" smtClean="0"/>
              <a:t>unif</a:t>
            </a:r>
            <a:r>
              <a:rPr lang="en-CA" dirty="0" smtClean="0"/>
              <a:t>. random bit </a:t>
            </a:r>
            <a:r>
              <a:rPr lang="en-CA" dirty="0" err="1" smtClean="0"/>
              <a:t>w.p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2"/>
                </a:solidFill>
              </a:rPr>
              <a:t>½.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78335" y="2359364"/>
            <a:ext cx="2538550" cy="2504003"/>
            <a:chOff x="2978335" y="2359364"/>
            <a:chExt cx="2538550" cy="2504003"/>
          </a:xfrm>
        </p:grpSpPr>
        <p:cxnSp>
          <p:nvCxnSpPr>
            <p:cNvPr id="10" name="Curved Connector 9"/>
            <p:cNvCxnSpPr>
              <a:stCxn id="6" idx="3"/>
              <a:endCxn id="7" idx="1"/>
            </p:cNvCxnSpPr>
            <p:nvPr/>
          </p:nvCxnSpPr>
          <p:spPr>
            <a:xfrm flipV="1">
              <a:off x="2978335" y="2725410"/>
              <a:ext cx="2538550" cy="104938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6" idx="3"/>
              <a:endCxn id="8" idx="1"/>
            </p:cNvCxnSpPr>
            <p:nvPr/>
          </p:nvCxnSpPr>
          <p:spPr>
            <a:xfrm>
              <a:off x="2978335" y="3774791"/>
              <a:ext cx="2534196" cy="108857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44244" y="2359364"/>
              <a:ext cx="1867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>
                  <a:latin typeface="Calibri" pitchFamily="34" charset="0"/>
                </a:rPr>
                <a:t>“0”: 0.55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1807" y="4123515"/>
              <a:ext cx="17286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dirty="0" smtClean="0">
                  <a:latin typeface="Calibri" pitchFamily="34" charset="0"/>
                </a:rPr>
                <a:t>“1”: 0.45</a:t>
              </a:r>
              <a:endParaRPr lang="en-US" sz="3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5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661852"/>
            <a:ext cx="7772400" cy="1143000"/>
          </a:xfrm>
        </p:spPr>
        <p:txBody>
          <a:bodyPr/>
          <a:lstStyle/>
          <a:p>
            <a:r>
              <a:rPr lang="en-CA" dirty="0" smtClean="0"/>
              <a:t>Background – information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Shannon (1948)</a:t>
            </a:r>
            <a:r>
              <a:rPr lang="en-US" dirty="0" smtClean="0"/>
              <a:t> introduced information theory as a tool for studying the communication cost of </a:t>
            </a:r>
            <a:r>
              <a:rPr lang="en-US" i="1" dirty="0" smtClean="0"/>
              <a:t>transmission </a:t>
            </a:r>
            <a:r>
              <a:rPr lang="en-US" dirty="0" smtClean="0"/>
              <a:t>tasks. 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128" y="3941606"/>
            <a:ext cx="1666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16" y="4013614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882672" y="4445662"/>
            <a:ext cx="4104456" cy="64807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communication channel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416" y="5157192"/>
            <a:ext cx="792088" cy="461665"/>
          </a:xfrm>
          <a:prstGeom prst="rect">
            <a:avLst/>
          </a:prstGeom>
          <a:solidFill>
            <a:srgbClr val="40404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Alice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2365" y="5111378"/>
            <a:ext cx="792088" cy="461665"/>
          </a:xfrm>
          <a:prstGeom prst="rect">
            <a:avLst/>
          </a:prstGeom>
          <a:solidFill>
            <a:srgbClr val="40404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Bob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696" y="548640"/>
            <a:ext cx="980613" cy="13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7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Analytical view –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5980" y="1981199"/>
                <a:ext cx="8170817" cy="4550229"/>
              </a:xfrm>
            </p:spPr>
            <p:txBody>
              <a:bodyPr/>
              <a:lstStyle/>
              <a:p>
                <a:r>
                  <a:rPr lang="en-CA" dirty="0" smtClean="0"/>
                  <a:t>Denote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,0)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CA" dirty="0" smtClean="0"/>
                  <a:t>Each potential (one bit) message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CA" dirty="0" smtClean="0"/>
                  <a:t> by either party imposes a constraint of the form: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≤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⋅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CA">
                          <a:solidFill>
                            <a:schemeClr val="tx2"/>
                          </a:solidFill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=1</m:t>
                              </m:r>
                            </m:e>
                          </m:d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⋅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CA">
                          <a:solidFill>
                            <a:schemeClr val="tx2"/>
                          </a:solidFill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CA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In fact,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 </a:t>
                </a:r>
                <a:r>
                  <a:rPr lang="en-CA" dirty="0" smtClean="0"/>
                  <a:t>is the point-wise largest function satisfying all such constraints (cf. construction of harmonic functions).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980" y="1981199"/>
                <a:ext cx="8170817" cy="4550229"/>
              </a:xfrm>
              <a:blipFill rotWithShape="1">
                <a:blip r:embed="rId2"/>
                <a:stretch>
                  <a:fillRect l="-2015" t="-1877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 of 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092440" cy="4114800"/>
              </a:xfrm>
            </p:spPr>
            <p:txBody>
              <a:bodyPr/>
              <a:lstStyle/>
              <a:p>
                <a:r>
                  <a:rPr lang="en-CA" dirty="0" smtClean="0"/>
                  <a:t>We show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described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𝐴𝑁𝐷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satisfies all the constraints, and therefore represents the information complexity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𝐴𝑁𝐷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at all priors. </a:t>
                </a:r>
              </a:p>
              <a:p>
                <a:r>
                  <a:rPr lang="en-CA" b="1" dirty="0" smtClean="0"/>
                  <a:t>Theorem</a:t>
                </a:r>
                <a:r>
                  <a:rPr lang="en-CA" dirty="0" smtClean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represents the information-theoretically optimal protocol* for computing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𝐴𝑁𝐷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two bits.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092440" cy="4114800"/>
              </a:xfrm>
              <a:blipFill rotWithShape="1">
                <a:blip r:embed="rId2"/>
                <a:stretch>
                  <a:fillRect l="-2035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*Not a real protocol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The “protocol” is not a real protocol (this is why </a:t>
                </a:r>
                <a:r>
                  <a:rPr lang="en-CA" dirty="0">
                    <a:solidFill>
                      <a:schemeClr val="tx2"/>
                    </a:solidFill>
                  </a:rPr>
                  <a:t>IC</a:t>
                </a:r>
                <a:r>
                  <a:rPr lang="en-CA" dirty="0"/>
                  <a:t> has an </a:t>
                </a:r>
                <a:r>
                  <a:rPr lang="en-CA" i="1" dirty="0" err="1">
                    <a:solidFill>
                      <a:schemeClr val="tx2"/>
                    </a:solidFill>
                  </a:rPr>
                  <a:t>inf</a:t>
                </a:r>
                <a:r>
                  <a:rPr lang="en-CA" dirty="0">
                    <a:solidFill>
                      <a:schemeClr val="tx2"/>
                    </a:solidFill>
                  </a:rPr>
                  <a:t> </a:t>
                </a:r>
                <a:r>
                  <a:rPr lang="en-CA" dirty="0"/>
                  <a:t>in its definition). </a:t>
                </a:r>
                <a:endParaRPr lang="en-CA" dirty="0" smtClean="0"/>
              </a:p>
              <a:p>
                <a:r>
                  <a:rPr lang="en-CA" dirty="0" smtClean="0"/>
                  <a:t>The protocol above can be made into a real protocol by discretizing </a:t>
                </a:r>
                <a:r>
                  <a:rPr lang="en-CA" dirty="0" smtClean="0"/>
                  <a:t>the counter (e.g</a:t>
                </a:r>
                <a:r>
                  <a:rPr lang="en-CA" dirty="0" smtClean="0"/>
                  <a:t>. into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CA" dirty="0" smtClean="0"/>
                  <a:t> equal intervals). </a:t>
                </a:r>
              </a:p>
              <a:p>
                <a:r>
                  <a:rPr lang="en-CA" dirty="0" smtClean="0"/>
                  <a:t>We show that the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CA" dirty="0" smtClean="0"/>
                  <a:t>-round IC: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𝐴𝑁𝐷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𝐴𝑁𝐷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222" r="-2275" b="-3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12" y="243840"/>
            <a:ext cx="7772400" cy="1143000"/>
          </a:xfrm>
        </p:spPr>
        <p:txBody>
          <a:bodyPr/>
          <a:lstStyle/>
          <a:p>
            <a:r>
              <a:rPr lang="en-CA" dirty="0" smtClean="0"/>
              <a:t>Previous numerical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3" y="5486399"/>
            <a:ext cx="8327572" cy="701040"/>
          </a:xfrm>
        </p:spPr>
        <p:txBody>
          <a:bodyPr/>
          <a:lstStyle/>
          <a:p>
            <a:r>
              <a:rPr lang="en-CA" dirty="0" smtClean="0"/>
              <a:t>[Ma,Ishwar’09] – numerical calculation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67" y="1292134"/>
            <a:ext cx="5050353" cy="40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Applications: communication complexity of intersection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 smtClean="0"/>
                  <a:t>Corollary</a:t>
                </a:r>
                <a:r>
                  <a:rPr lang="en-CA" dirty="0" smtClean="0"/>
                  <a:t>: </a:t>
                </a:r>
                <a:endParaRPr lang="en-CA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𝐶𝐶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𝐼𝑛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≈1.4922⋅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±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𝑜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Moreover: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𝐼𝑛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CA" i="1">
                          <a:solidFill>
                            <a:schemeClr val="tx2"/>
                          </a:solidFill>
                          <a:latin typeface="Cambria Math"/>
                        </a:rPr>
                        <m:t>≈1.4922⋅</m:t>
                      </m:r>
                      <m:r>
                        <a:rPr lang="en-CA" i="1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 2: set disjointness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262846"/>
              </a:xfrm>
            </p:spPr>
            <p:txBody>
              <a:bodyPr/>
              <a:lstStyle/>
              <a:p>
                <a:r>
                  <a:rPr lang="en-CA" dirty="0" smtClean="0"/>
                  <a:t>Recall: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𝐷𝑖𝑠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=∅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CA" dirty="0" smtClean="0"/>
                  <a:t>Extremely well-studied</a:t>
                </a:r>
                <a:r>
                  <a:rPr lang="en-CA" dirty="0"/>
                  <a:t>. [</a:t>
                </a:r>
                <a:r>
                  <a:rPr lang="en-CA" dirty="0" err="1"/>
                  <a:t>Kalyanasundaram</a:t>
                </a:r>
                <a:r>
                  <a:rPr lang="en-CA" dirty="0"/>
                  <a:t> and </a:t>
                </a:r>
                <a:r>
                  <a:rPr lang="en-CA" dirty="0" smtClean="0"/>
                  <a:t>Schnitger’87, Razborov’92, Bar-</a:t>
                </a:r>
                <a:r>
                  <a:rPr lang="en-CA" dirty="0" err="1" smtClean="0"/>
                  <a:t>Yossef</a:t>
                </a:r>
                <a:r>
                  <a:rPr lang="en-CA" dirty="0" smtClean="0"/>
                  <a:t> et al.’02]: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𝐷𝑖𝑠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Θ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 </a:t>
                </a:r>
              </a:p>
              <a:p>
                <a:r>
                  <a:rPr lang="en-CA" dirty="0" smtClean="0"/>
                  <a:t>What does a hard distribution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𝐷𝑖𝑠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look like?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262846"/>
              </a:xfrm>
              <a:blipFill rotWithShape="1">
                <a:blip r:embed="rId2"/>
                <a:stretch>
                  <a:fillRect l="-2118" t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hard distribution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93923"/>
              </p:ext>
            </p:extLst>
          </p:nvPr>
        </p:nvGraphicFramePr>
        <p:xfrm>
          <a:off x="374468" y="2455089"/>
          <a:ext cx="8403780" cy="8106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</a:tblGrid>
              <a:tr h="405312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5312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257282"/>
                  </p:ext>
                </p:extLst>
              </p:nvPr>
            </p:nvGraphicFramePr>
            <p:xfrm>
              <a:off x="5704115" y="3826690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r>
                            <a:rPr lang="en-CA" baseline="0" dirty="0" smtClean="0">
                              <a:latin typeface="Calibri" pitchFamily="34" charset="0"/>
                            </a:rPr>
                            <a:t> 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endParaRPr lang="en-US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r>
                            <a:rPr lang="en-CA" baseline="0" dirty="0" smtClean="0">
                              <a:latin typeface="Calibri" pitchFamily="34" charset="0"/>
                            </a:rPr>
                            <a:t> </a:t>
                          </a:r>
                          <a:endParaRPr lang="en-US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r>
                            <a:rPr lang="en-CA" baseline="0" dirty="0" smtClean="0">
                              <a:latin typeface="Calibri" pitchFamily="34" charset="0"/>
                            </a:rPr>
                            <a:t> </a:t>
                          </a:r>
                          <a:endParaRPr lang="en-US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257282"/>
                  </p:ext>
                </p:extLst>
              </p:nvPr>
            </p:nvGraphicFramePr>
            <p:xfrm>
              <a:off x="5704115" y="3826690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70" t="-943" r="-200870" b="-1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r>
                            <a:rPr lang="en-CA" baseline="0" dirty="0" smtClean="0">
                              <a:latin typeface="Calibri" pitchFamily="34" charset="0"/>
                            </a:rPr>
                            <a:t> 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endParaRPr lang="en-US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r>
                            <a:rPr lang="en-CA" baseline="0" dirty="0" smtClean="0">
                              <a:latin typeface="Calibri" pitchFamily="34" charset="0"/>
                            </a:rPr>
                            <a:t> </a:t>
                          </a:r>
                          <a:endParaRPr lang="en-US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 smtClean="0">
                              <a:latin typeface="Calibri" pitchFamily="34" charset="0"/>
                            </a:rPr>
                            <a:t>1/4</a:t>
                          </a:r>
                          <a:r>
                            <a:rPr lang="en-CA" baseline="0" dirty="0" smtClean="0">
                              <a:latin typeface="Calibri" pitchFamily="34" charset="0"/>
                            </a:rPr>
                            <a:t> </a:t>
                          </a:r>
                          <a:endParaRPr lang="en-US" dirty="0" smtClean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Cloud 6"/>
          <p:cNvSpPr/>
          <p:nvPr/>
        </p:nvSpPr>
        <p:spPr>
          <a:xfrm>
            <a:off x="1045028" y="3866606"/>
            <a:ext cx="3814355" cy="19463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bg2"/>
                </a:solidFill>
                <a:latin typeface="Calibri" pitchFamily="34" charset="0"/>
              </a:rPr>
              <a:t>Very easy!</a:t>
            </a:r>
            <a:endParaRPr lang="en-US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531" y="2420980"/>
            <a:ext cx="6662058" cy="3365866"/>
            <a:chOff x="1149531" y="2420980"/>
            <a:chExt cx="6662058" cy="3365866"/>
          </a:xfrm>
        </p:grpSpPr>
        <p:grpSp>
          <p:nvGrpSpPr>
            <p:cNvPr id="3" name="Group 2"/>
            <p:cNvGrpSpPr/>
            <p:nvPr/>
          </p:nvGrpSpPr>
          <p:grpSpPr>
            <a:xfrm>
              <a:off x="1149531" y="2420980"/>
              <a:ext cx="6366018" cy="883923"/>
              <a:chOff x="1149531" y="2420980"/>
              <a:chExt cx="6366018" cy="88392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49531" y="2429692"/>
                <a:ext cx="391886" cy="87521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33898" y="2429692"/>
                <a:ext cx="391886" cy="87521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39296" y="2425336"/>
                <a:ext cx="391886" cy="87521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23663" y="2425336"/>
                <a:ext cx="391886" cy="87521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38097" y="2420980"/>
                <a:ext cx="391886" cy="87521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123663" y="5111931"/>
              <a:ext cx="687926" cy="6749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57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hard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75474"/>
              </p:ext>
            </p:extLst>
          </p:nvPr>
        </p:nvGraphicFramePr>
        <p:xfrm>
          <a:off x="374468" y="2455089"/>
          <a:ext cx="8403780" cy="8106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  <a:gridCol w="400180"/>
              </a:tblGrid>
              <a:tr h="405312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5312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795408"/>
                  </p:ext>
                </p:extLst>
              </p:nvPr>
            </p:nvGraphicFramePr>
            <p:xfrm>
              <a:off x="5704115" y="3826690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b="0" i="1" smtClean="0">
                                    <a:latin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795408"/>
                  </p:ext>
                </p:extLst>
              </p:nvPr>
            </p:nvGraphicFramePr>
            <p:xfrm>
              <a:off x="5704115" y="3826690"/>
              <a:ext cx="2107473" cy="19340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02491"/>
                    <a:gridCol w="702491"/>
                    <a:gridCol w="702491"/>
                  </a:tblGrid>
                  <a:tr h="644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70" t="-943" r="-200870" b="-1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4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1/3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870" t="-200000" r="-8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Cloud 6"/>
          <p:cNvSpPr/>
          <p:nvPr/>
        </p:nvSpPr>
        <p:spPr>
          <a:xfrm>
            <a:off x="692330" y="3833949"/>
            <a:ext cx="4289012" cy="19463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chemeClr val="bg2"/>
                </a:solidFill>
                <a:latin typeface="Calibri" pitchFamily="34" charset="0"/>
              </a:rPr>
              <a:t>At most one (1,1) location!</a:t>
            </a:r>
            <a:endParaRPr lang="en-US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8097" y="2420980"/>
            <a:ext cx="391886" cy="875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complexity of Disjointness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981199"/>
                <a:ext cx="7805057" cy="4497977"/>
              </a:xfrm>
            </p:spPr>
            <p:txBody>
              <a:bodyPr/>
              <a:lstStyle/>
              <a:p>
                <a:r>
                  <a:rPr lang="en-CA" dirty="0" smtClean="0"/>
                  <a:t>Continuing the line of reasoning of Bar-</a:t>
                </a:r>
                <a:r>
                  <a:rPr lang="en-CA" dirty="0" err="1" smtClean="0"/>
                  <a:t>Yossef</a:t>
                </a:r>
                <a:r>
                  <a:rPr lang="en-CA" dirty="0" smtClean="0"/>
                  <a:t> et. al. </a:t>
                </a:r>
              </a:p>
              <a:p>
                <a:r>
                  <a:rPr lang="en-CA" dirty="0" smtClean="0"/>
                  <a:t>We now know </a:t>
                </a:r>
                <a:r>
                  <a:rPr lang="en-CA" i="1" dirty="0" smtClean="0"/>
                  <a:t>exactly</a:t>
                </a:r>
                <a:r>
                  <a:rPr lang="en-CA" dirty="0" smtClean="0"/>
                  <a:t> the communication complexity of </a:t>
                </a:r>
                <a:r>
                  <a:rPr lang="en-CA" i="1" dirty="0" err="1" smtClean="0">
                    <a:solidFill>
                      <a:schemeClr val="tx2"/>
                    </a:solidFill>
                  </a:rPr>
                  <a:t>Disj</a:t>
                </a:r>
                <a:r>
                  <a:rPr lang="en-CA" dirty="0" smtClean="0">
                    <a:solidFill>
                      <a:schemeClr val="tx2"/>
                    </a:solidFill>
                  </a:rPr>
                  <a:t> </a:t>
                </a:r>
                <a:r>
                  <a:rPr lang="en-CA" dirty="0" smtClean="0"/>
                  <a:t>under any of the “hard” prior distributions. By maximizing, we get:</a:t>
                </a:r>
                <a:endParaRPr lang="en-CA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𝐷𝑖𝑠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𝐷𝐼𝑆𝐽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⋅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±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𝑜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𝐷𝐼𝑆𝐽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≔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1,1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=0</m:t>
                              </m:r>
                            </m:lim>
                          </m:limLow>
                        </m:fName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𝐼𝐶</m:t>
                          </m:r>
                          <m:d>
                            <m:d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𝐴𝑁𝐷</m:t>
                              </m:r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≈0.4827…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CA" dirty="0" smtClean="0"/>
                  <a:t>With a bit of work this bound is tight.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981199"/>
                <a:ext cx="7805057" cy="4497977"/>
              </a:xfrm>
              <a:blipFill rotWithShape="1">
                <a:blip r:embed="rId2"/>
                <a:stretch>
                  <a:fillRect l="-2030" t="-2033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Small-set Disjointness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A variant of set disjointness where we are given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⊂{1,…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≪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CA" dirty="0" smtClean="0"/>
                  <a:t>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is obvious (modulo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𝐷𝑖𝑠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Ω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). </a:t>
                </a:r>
              </a:p>
              <a:p>
                <a:r>
                  <a:rPr lang="en-CA" dirty="0" smtClean="0"/>
                  <a:t>A very elegant matching upper bound was known [Hastad-Wigderson’07]: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2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222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Shannon’s entropy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935686" cy="4114800"/>
              </a:xfrm>
            </p:spPr>
            <p:txBody>
              <a:bodyPr/>
              <a:lstStyle/>
              <a:p>
                <a:r>
                  <a:rPr lang="en-CA" dirty="0" smtClean="0"/>
                  <a:t>Assume a lossless binary channel. </a:t>
                </a:r>
              </a:p>
              <a:p>
                <a:r>
                  <a:rPr lang="en-CA" dirty="0" smtClean="0"/>
                  <a:t>A message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CA" dirty="0" smtClean="0"/>
                  <a:t> is distributed according to some prior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CA" dirty="0" smtClean="0"/>
                  <a:t>The </a:t>
                </a:r>
                <a:r>
                  <a:rPr lang="en-CA" i="1" dirty="0" smtClean="0"/>
                  <a:t>inherent</a:t>
                </a:r>
                <a:r>
                  <a:rPr lang="en-CA" dirty="0" smtClean="0"/>
                  <a:t> amount of bits it takes to transmit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CA" dirty="0" smtClean="0"/>
                  <a:t> is given by its entropy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ea typeface="Calibri" pitchFamily="34" charset="0"/>
                        <a:sym typeface="Tahoma" pitchFamily="34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ea typeface="Calibri" pitchFamily="34" charset="0"/>
                        <a:sym typeface="Tahoma" pitchFamily="34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CA" b="0" i="1" dirty="0" smtClean="0">
                            <a:solidFill>
                              <a:schemeClr val="tx2"/>
                            </a:solidFill>
                            <a:latin typeface="Cambria Math"/>
                            <a:sym typeface="Tahoma" pitchFamily="34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 pitchFamily="34" charset="0"/>
                                <a:sym typeface="Tahoma" pitchFamily="34" charset="0"/>
                              </a:rPr>
                            </m:ctrlPr>
                          </m:funcPr>
                          <m:fName>
                            <m:r>
                              <a:rPr lang="en-CA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 pitchFamily="34" charset="0"/>
                                <a:sym typeface="Tahoma" pitchFamily="34" charset="0"/>
                              </a:rPr>
                              <m:t>𝜇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libri" pitchFamily="34" charset="0"/>
                                    <a:sym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libri" pitchFamily="34" charset="0"/>
                                    <a:sym typeface="Tahoma" pitchFamily="34" charset="0"/>
                                  </a:rPr>
                                  <m:t>𝑋</m:t>
                                </m:r>
                                <m:r>
                                  <a:rPr lang="en-US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libri" pitchFamily="34" charset="0"/>
                                    <a:sym typeface="Tahoma" pitchFamily="34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libri" pitchFamily="34" charset="0"/>
                                    <a:sym typeface="Tahoma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 pitchFamily="34" charset="0"/>
                                <a:sym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 pitchFamily="34" charset="0"/>
                                <a:sym typeface="Tahoma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 pitchFamily="34" charset="0"/>
                                <a:sym typeface="Tahoma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⁡(1/</m:t>
                        </m:r>
                        <m:r>
                          <a:rPr lang="en-CA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𝜇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⁡[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libri" pitchFamily="34" charset="0"/>
                            <a:sym typeface="Tahoma" pitchFamily="34" charset="0"/>
                          </a:rPr>
                          <m:t>])</m:t>
                        </m:r>
                      </m:e>
                    </m:nary>
                  </m:oMath>
                </a14:m>
                <a:r>
                  <a:rPr lang="en-US" dirty="0" smtClean="0">
                    <a:solidFill>
                      <a:schemeClr val="tx2"/>
                    </a:solidFill>
                    <a:ea typeface="Calibri" pitchFamily="34" charset="0"/>
                    <a:sym typeface="Tahoma" pitchFamily="34" charset="0"/>
                  </a:rPr>
                  <a:t>.</a:t>
                </a:r>
                <a:endParaRPr lang="en-US" dirty="0">
                  <a:solidFill>
                    <a:schemeClr val="tx2"/>
                  </a:solidFill>
                  <a:ea typeface="Calibri" pitchFamily="34" charset="0"/>
                  <a:sym typeface="Tahoma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935686" cy="4114800"/>
              </a:xfrm>
              <a:blipFill rotWithShape="1">
                <a:blip r:embed="rId2"/>
                <a:stretch>
                  <a:fillRect l="-2075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586" y="5488936"/>
            <a:ext cx="1124559" cy="10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58" y="5551646"/>
            <a:ext cx="1542252" cy="107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599510" y="5820460"/>
            <a:ext cx="4765076" cy="54194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communication channel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821" y="5421016"/>
            <a:ext cx="60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information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074" y="1981200"/>
                <a:ext cx="8438606" cy="4114800"/>
              </a:xfrm>
            </p:spPr>
            <p:txBody>
              <a:bodyPr/>
              <a:lstStyle/>
              <a:p>
                <a:r>
                  <a:rPr lang="en-CA" dirty="0" smtClean="0"/>
                  <a:t>This setting corresponds to the prior distribution</a:t>
                </a:r>
              </a:p>
              <a:p>
                <a:endParaRPr lang="en-CA" dirty="0"/>
              </a:p>
              <a:p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Gives information complexity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CA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CA" dirty="0" smtClean="0"/>
                  <a:t>Communication complexity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⋅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±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074" y="1981200"/>
                <a:ext cx="8438606" cy="4114800"/>
              </a:xfrm>
              <a:blipFill rotWithShape="1">
                <a:blip r:embed="rId2"/>
                <a:stretch>
                  <a:fillRect l="-1951" t="-2222" b="-1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246484"/>
                  </p:ext>
                </p:extLst>
              </p:nvPr>
            </p:nvGraphicFramePr>
            <p:xfrm>
              <a:off x="3627120" y="2755535"/>
              <a:ext cx="3505200" cy="194709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68400"/>
                    <a:gridCol w="1168400"/>
                    <a:gridCol w="1168400"/>
                  </a:tblGrid>
                  <a:tr h="6490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CA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CA" sz="2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CA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CA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9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1-2k/n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k/n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9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k/n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246484"/>
                  </p:ext>
                </p:extLst>
              </p:nvPr>
            </p:nvGraphicFramePr>
            <p:xfrm>
              <a:off x="3627120" y="2755535"/>
              <a:ext cx="3505200" cy="194709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68400"/>
                    <a:gridCol w="1168400"/>
                    <a:gridCol w="1168400"/>
                  </a:tblGrid>
                  <a:tr h="6490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r="-19947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Y=1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9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X=0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1-2k/n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k/n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649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X=1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 smtClean="0">
                              <a:latin typeface="Calibri" pitchFamily="34" charset="0"/>
                            </a:rPr>
                            <a:t>k/n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479" t="-200943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48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9" y="609600"/>
            <a:ext cx="8458200" cy="1143000"/>
          </a:xfrm>
        </p:spPr>
        <p:txBody>
          <a:bodyPr/>
          <a:lstStyle/>
          <a:p>
            <a:r>
              <a:rPr lang="en-CA" dirty="0" smtClean="0"/>
              <a:t>Overview: information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5" y="1981200"/>
            <a:ext cx="8275320" cy="4114800"/>
          </a:xfrm>
        </p:spPr>
        <p:txBody>
          <a:bodyPr/>
          <a:lstStyle/>
          <a:p>
            <a:r>
              <a:rPr lang="en-CA" sz="3600" dirty="0" smtClean="0">
                <a:solidFill>
                  <a:schemeClr val="tx2"/>
                </a:solidFill>
              </a:rPr>
              <a:t>Information complexity ::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2"/>
                </a:solidFill>
              </a:rPr>
              <a:t>	</a:t>
            </a:r>
            <a:r>
              <a:rPr lang="en-CA" sz="3600" dirty="0" smtClean="0">
                <a:solidFill>
                  <a:schemeClr val="tx2"/>
                </a:solidFill>
              </a:rPr>
              <a:t>		communication complexity</a:t>
            </a:r>
          </a:p>
          <a:p>
            <a:pPr marL="0" indent="0">
              <a:buNone/>
            </a:pPr>
            <a:r>
              <a:rPr lang="en-CA" sz="3600" dirty="0"/>
              <a:t>a</a:t>
            </a:r>
            <a:r>
              <a:rPr lang="en-CA" sz="3600" dirty="0" smtClean="0"/>
              <a:t>s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Shannon’s entropy ::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2"/>
                </a:solidFill>
              </a:rPr>
              <a:t>	</a:t>
            </a:r>
            <a:r>
              <a:rPr lang="en-CA" sz="3600" dirty="0" smtClean="0">
                <a:solidFill>
                  <a:schemeClr val="tx2"/>
                </a:solidFill>
              </a:rPr>
              <a:t>		transmission cost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chemeClr val="tx2"/>
                </a:solidFill>
              </a:rPr>
              <a:t>Today:</a:t>
            </a:r>
            <a:r>
              <a:rPr lang="en-CA" sz="3600" dirty="0" smtClean="0"/>
              <a:t> focused on exact bounds using IC.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772400" cy="1143000"/>
          </a:xfrm>
        </p:spPr>
        <p:txBody>
          <a:bodyPr/>
          <a:lstStyle/>
          <a:p>
            <a:r>
              <a:rPr lang="en-CA" dirty="0" smtClean="0"/>
              <a:t>Selected open problems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184364"/>
                <a:ext cx="8386354" cy="5216435"/>
              </a:xfrm>
            </p:spPr>
            <p:txBody>
              <a:bodyPr/>
              <a:lstStyle/>
              <a:p>
                <a:r>
                  <a:rPr lang="en-CA" dirty="0" smtClean="0"/>
                  <a:t>The interactive compression problem. </a:t>
                </a:r>
              </a:p>
              <a:p>
                <a:r>
                  <a:rPr lang="en-CA" dirty="0" smtClean="0"/>
                  <a:t>For Shannon’s entropy we have </a:t>
                </a:r>
                <a:endParaRPr lang="en-CA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CA" b="0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E.g. by Huffman’s coding we also know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≤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&lt;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+1.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In the interactive setting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CA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CA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CA" i="1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r>
                        <a:rPr lang="en-CA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CA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CA" i="1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CA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But is it true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≲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CA" dirty="0" smtClean="0"/>
                  <a:t>??</a:t>
                </a:r>
                <a:endParaRPr lang="en-CA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184364"/>
                <a:ext cx="8386354" cy="5216435"/>
              </a:xfrm>
              <a:blipFill rotWithShape="1">
                <a:blip r:embed="rId2"/>
                <a:stretch>
                  <a:fillRect l="-1890" t="-1752" b="-5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Interactive compression?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≲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smtClean="0"/>
                  <a:t> is equivalent to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≲</m:t>
                    </m:r>
                  </m:oMath>
                </a14:m>
                <a:r>
                  <a:rPr lang="en-CA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d>
                          <m:d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, the “direct sum” problem for communication complexity. </a:t>
                </a:r>
              </a:p>
              <a:p>
                <a:r>
                  <a:rPr lang="en-CA" dirty="0" smtClean="0"/>
                  <a:t>Currently best general compression scheme [BBCR’10]: protocol of information cost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CA" dirty="0" smtClean="0"/>
                  <a:t> and communication cost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CA" dirty="0" smtClean="0"/>
                  <a:t>compressed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</m:ra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bits of communication.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1778" r="-3137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Interactive compression?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≲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smtClean="0"/>
                  <a:t> is equivalent to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𝐶𝐶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≲</m:t>
                    </m:r>
                  </m:oMath>
                </a14:m>
                <a:r>
                  <a:rPr lang="en-CA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𝐶𝐶</m:t>
                        </m:r>
                        <m:d>
                          <m:d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, the “direct sum” problem for communication complexity. </a:t>
                </a:r>
              </a:p>
              <a:p>
                <a:r>
                  <a:rPr lang="en-CA" dirty="0" smtClean="0"/>
                  <a:t>A counterexample would need to separate IC from CC, which would require new lower </a:t>
                </a:r>
                <a:r>
                  <a:rPr lang="en-CA" dirty="0"/>
                  <a:t>bound techniques [</a:t>
                </a:r>
                <a:r>
                  <a:rPr lang="en-CA" dirty="0" err="1"/>
                  <a:t>Kerenidis</a:t>
                </a:r>
                <a:r>
                  <a:rPr lang="en-CA" dirty="0"/>
                  <a:t>, </a:t>
                </a:r>
                <a:r>
                  <a:rPr lang="en-CA" dirty="0" err="1" smtClean="0"/>
                  <a:t>Laplante</a:t>
                </a:r>
                <a:r>
                  <a:rPr lang="en-CA" dirty="0"/>
                  <a:t>, </a:t>
                </a:r>
                <a:r>
                  <a:rPr lang="en-CA" dirty="0" err="1" smtClean="0"/>
                  <a:t>Lerays</a:t>
                </a:r>
                <a:r>
                  <a:rPr lang="en-CA" dirty="0" smtClean="0"/>
                  <a:t>, Roland</a:t>
                </a:r>
                <a:r>
                  <a:rPr lang="en-CA" dirty="0"/>
                  <a:t>, </a:t>
                </a:r>
                <a:r>
                  <a:rPr lang="en-CA" dirty="0" smtClean="0"/>
                  <a:t>Xiao’12].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8" t="-1778" r="-2196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Selected open problems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511040"/>
              </a:xfrm>
            </p:spPr>
            <p:txBody>
              <a:bodyPr/>
              <a:lstStyle/>
              <a:p>
                <a:r>
                  <a:rPr lang="en-CA" dirty="0" smtClean="0"/>
                  <a:t>Given a truth table for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CA" dirty="0" smtClean="0"/>
                  <a:t>, a prior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CA" dirty="0" smtClean="0"/>
                  <a:t>, and an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CA" dirty="0" smtClean="0"/>
                  <a:t>, can we compute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𝐼𝐶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l-GR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𝜀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?</a:t>
                </a:r>
                <a:endParaRPr lang="en-CA" dirty="0" smtClean="0"/>
              </a:p>
              <a:p>
                <a:r>
                  <a:rPr lang="en-CA" dirty="0" smtClean="0"/>
                  <a:t>An uncountable number of constraints, need to understand structure better.</a:t>
                </a:r>
              </a:p>
              <a:p>
                <a:r>
                  <a:rPr lang="en-CA" dirty="0" smtClean="0"/>
                  <a:t>Specific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CA" dirty="0" smtClean="0"/>
                  <a:t>’s with inputs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1,2,3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×{1,2,3}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  <a:endParaRPr lang="en-CA" dirty="0" smtClean="0"/>
              </a:p>
              <a:p>
                <a:endParaRPr lang="en-CA" dirty="0"/>
              </a:p>
              <a:p>
                <a:r>
                  <a:rPr lang="en-CA" dirty="0" smtClean="0"/>
                  <a:t>Going beyond two players.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511040"/>
              </a:xfrm>
              <a:blipFill rotWithShape="1">
                <a:blip r:embed="rId2"/>
                <a:stretch>
                  <a:fillRect l="-2118" t="-1892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information cost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9807" y="1730296"/>
                <a:ext cx="7772400" cy="107821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) ~ </m:t>
                    </m:r>
                    <m:r>
                      <a:rPr lang="el-GR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807" y="1730296"/>
                <a:ext cx="7772400" cy="107821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/>
          <p:nvPr/>
        </p:nvGrpSpPr>
        <p:grpSpPr>
          <a:xfrm>
            <a:off x="581890" y="3714603"/>
            <a:ext cx="1494175" cy="1682835"/>
            <a:chOff x="1095727" y="3635956"/>
            <a:chExt cx="1009787" cy="10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830943" y="3714604"/>
            <a:ext cx="1415918" cy="1684745"/>
            <a:chOff x="1043609" y="4305122"/>
            <a:chExt cx="1007100" cy="109767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566777" y="2565937"/>
            <a:ext cx="1609647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757239" y="2559639"/>
            <a:ext cx="1609647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219294" y="3452813"/>
            <a:ext cx="2773427" cy="1889905"/>
          </a:xfrm>
          <a:prstGeom prst="wedgeRoundRectCallout">
            <a:avLst>
              <a:gd name="adj1" fmla="val -88802"/>
              <a:gd name="adj2" fmla="val -1692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Protocol </a:t>
            </a:r>
            <a:r>
              <a:rPr lang="el-GR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π</a:t>
            </a:r>
            <a:endParaRPr lang="en-US" sz="3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ular Callout 13"/>
              <p:cNvSpPr/>
              <p:nvPr/>
            </p:nvSpPr>
            <p:spPr>
              <a:xfrm>
                <a:off x="3219294" y="3452812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bg2"/>
                    </a:solidFill>
                    <a:latin typeface="Calibri" pitchFamily="34" charset="0"/>
                    <a:cs typeface="Calibri" pitchFamily="34" charset="0"/>
                  </a:rPr>
                  <a:t>Protocol transcript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smtClean="0">
                        <a:solidFill>
                          <a:schemeClr val="bg2"/>
                        </a:solidFill>
                        <a:latin typeface="Cambria Math"/>
                        <a:cs typeface="Calibri" pitchFamily="34" charset="0"/>
                      </a:rPr>
                      <m:t>Π</m:t>
                    </m:r>
                  </m:oMath>
                </a14:m>
                <a:endParaRPr lang="en-US" sz="3600" dirty="0" smtClean="0">
                  <a:solidFill>
                    <a:schemeClr val="bg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94" y="3452812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523861" y="5431147"/>
                <a:ext cx="8189063" cy="55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𝐼𝐶</m:t>
                      </m:r>
                      <m:r>
                        <a:rPr lang="en-US" i="1" baseline="-25000" dirty="0" err="1" smtClean="0">
                          <a:solidFill>
                            <a:schemeClr val="tx2"/>
                          </a:solidFill>
                          <a:latin typeface="Cambria Math"/>
                        </a:rPr>
                        <m:t>𝑒𝑥𝑡</m:t>
                      </m:r>
                      <m:d>
                        <m:dPr>
                          <m:ctrlPr>
                            <a:rPr lang="en-US" i="1" baseline="-25000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l-GR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l-GR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CA" b="0" i="0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CA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CA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≥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CA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CA" b="0" i="0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CA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CA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CA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𝐼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Π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;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𝑋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|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𝑌</m:t>
                      </m:r>
                      <m:r>
                        <a:rPr lang="en-CA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61" y="5431147"/>
                <a:ext cx="8189063" cy="554639"/>
              </a:xfrm>
              <a:prstGeom prst="rect">
                <a:avLst/>
              </a:prstGeom>
              <a:blipFill rotWithShape="1">
                <a:blip r:embed="rId6"/>
                <a:stretch>
                  <a:fillRect b="-98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0" y="5985783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3200" dirty="0" smtClean="0">
                    <a:latin typeface="Calibri" pitchFamily="34" charset="0"/>
                    <a:cs typeface="Calibri" pitchFamily="34" charset="0"/>
                  </a:rPr>
                  <a:t>what Charlie learns about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CA" sz="32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5783"/>
                <a:ext cx="91440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88829" y="1636943"/>
            <a:ext cx="2050273" cy="1640218"/>
            <a:chOff x="1849006" y="3883754"/>
            <a:chExt cx="2050273" cy="1640218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006" y="3883754"/>
              <a:ext cx="2050273" cy="1640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488829" y="4939197"/>
              <a:ext cx="410450" cy="584775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C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8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External information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249194" cy="4114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i="1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CA" i="1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func>
                      <m:func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𝑐𝑜𝑚𝑝𝑢𝑡𝑒𝑠</m:t>
                                </m:r>
                              </m:e>
                              <m:e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𝑐𝑜𝑟𝑟𝑒𝑐𝑡𝑙𝑦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𝑒𝑥𝑡</m:t>
                            </m:r>
                          </m:sub>
                        </m:sSub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CA" b="1" dirty="0" smtClean="0"/>
                  <a:t>Conjecture:</a:t>
                </a:r>
                <a:r>
                  <a:rPr lang="en-CA" dirty="0" smtClean="0"/>
                  <a:t> Zero-error communication scales like external information: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𝐶𝐶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CA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lang="en-CA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US" b="1" dirty="0" smtClean="0"/>
                  <a:t>  </a:t>
                </a:r>
              </a:p>
              <a:p>
                <a:r>
                  <a:rPr lang="en-CA" dirty="0" smtClean="0"/>
                  <a:t>Example: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𝐼𝑛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𝐴𝑁𝐷</m:t>
                    </m:r>
                  </m:oMath>
                </a14:m>
                <a:r>
                  <a:rPr lang="en-US" dirty="0" smtClean="0"/>
                  <a:t> this value is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≈1.585&gt;1.492.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249194" cy="4114800"/>
              </a:xfrm>
              <a:blipFill rotWithShape="1">
                <a:blip r:embed="rId2"/>
                <a:stretch>
                  <a:fillRect l="-1996" t="-1778" r="-296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93" y="4453836"/>
            <a:ext cx="7772400" cy="1143000"/>
          </a:xfrm>
        </p:spPr>
        <p:txBody>
          <a:bodyPr/>
          <a:lstStyle/>
          <a:p>
            <a:pPr eaLnBrk="1" hangingPunct="1"/>
            <a:r>
              <a:rPr lang="en-US" sz="7200" dirty="0" smtClean="0"/>
              <a:t>Thank You!</a:t>
            </a:r>
          </a:p>
        </p:txBody>
      </p:sp>
      <p:pic>
        <p:nvPicPr>
          <p:cNvPr id="8" name="Picture 3" descr="so0103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222" y="1184430"/>
            <a:ext cx="3116006" cy="31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8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76" y="256903"/>
            <a:ext cx="7772400" cy="1143000"/>
          </a:xfrm>
        </p:spPr>
        <p:txBody>
          <a:bodyPr/>
          <a:lstStyle/>
          <a:p>
            <a:r>
              <a:rPr lang="en-CA" dirty="0" smtClean="0"/>
              <a:t>Shannon’s noiseless coding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9674" y="1563186"/>
                <a:ext cx="7772400" cy="4889863"/>
              </a:xfrm>
            </p:spPr>
            <p:txBody>
              <a:bodyPr/>
              <a:lstStyle/>
              <a:p>
                <a:r>
                  <a:rPr lang="en-CA" dirty="0" smtClean="0"/>
                  <a:t>The cost of communicating many copies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CA" dirty="0" smtClean="0"/>
                  <a:t> scales as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. </a:t>
                </a:r>
                <a:endParaRPr lang="en-CA" dirty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Shannon’s source </a:t>
                </a:r>
                <a:r>
                  <a:rPr lang="en-CA" dirty="0" smtClean="0"/>
                  <a:t>coding theorem:</a:t>
                </a:r>
                <a:endParaRPr lang="en-CA" dirty="0" smtClean="0"/>
              </a:p>
              <a:p>
                <a:pPr lvl="1"/>
                <a:r>
                  <a:rPr lang="en-CA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CA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sz="32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CA" sz="3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CA" sz="3200" dirty="0" smtClean="0"/>
                  <a:t>be the cost of transmitting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CA" sz="3200" dirty="0" smtClean="0"/>
                  <a:t> independent copies of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CA" sz="3200" dirty="0" smtClean="0"/>
                  <a:t>. Then the </a:t>
                </a:r>
                <a:r>
                  <a:rPr lang="en-CA" sz="3200" i="1" dirty="0" smtClean="0"/>
                  <a:t>amortized transmission cost</a:t>
                </a:r>
                <a:endParaRPr lang="en-CA" sz="32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32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CA" sz="3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)/</m:t>
                        </m:r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CA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sz="3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CA" sz="3200" i="1" dirty="0" smtClean="0">
                    <a:solidFill>
                      <a:schemeClr val="tx2"/>
                    </a:solidFill>
                  </a:rPr>
                  <a:t>.</a:t>
                </a:r>
                <a:endParaRPr lang="en-CA" sz="320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674" y="1563186"/>
                <a:ext cx="7772400" cy="4889863"/>
              </a:xfrm>
              <a:blipFill rotWithShape="1">
                <a:blip r:embed="rId2"/>
                <a:stretch>
                  <a:fillRect l="-2039" t="-1868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Shannon’s entropy – cont’d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06877"/>
                <a:ext cx="7772400" cy="4114800"/>
              </a:xfrm>
            </p:spPr>
            <p:txBody>
              <a:bodyPr/>
              <a:lstStyle/>
              <a:p>
                <a:r>
                  <a:rPr lang="en-CA" dirty="0" smtClean="0"/>
                  <a:t>Therefore, </a:t>
                </a:r>
                <a:r>
                  <a:rPr lang="en-CA" dirty="0" smtClean="0"/>
                  <a:t>understanding the cost of transmitting a sequence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CA" dirty="0" smtClean="0"/>
                  <a:t>’s is equivalent to understanding Shannon’s entropy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CA" dirty="0" smtClean="0"/>
                  <a:t>. </a:t>
                </a:r>
              </a:p>
              <a:p>
                <a:r>
                  <a:rPr lang="en-CA" dirty="0" smtClean="0"/>
                  <a:t>What about more complicated scenarios?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06877"/>
                <a:ext cx="7772400" cy="4114800"/>
              </a:xfrm>
              <a:blipFill rotWithShape="1">
                <a:blip r:embed="rId2"/>
                <a:stretch>
                  <a:fillRect l="-2118" t="-2222" r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0894" y="3994804"/>
            <a:ext cx="1124559" cy="10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66" y="4057514"/>
            <a:ext cx="1542252" cy="107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455818" y="4326328"/>
            <a:ext cx="4765076" cy="54194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communication channel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17" y="3905708"/>
            <a:ext cx="60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8011" y="4763510"/>
            <a:ext cx="300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94507" y="5317156"/>
                <a:ext cx="7507253" cy="905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CA" dirty="0" smtClean="0"/>
                  <a:t>Amortized transmission cost = conditional entropy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CA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≔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𝐻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CA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dirty="0" smtClean="0"/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507" y="5317156"/>
                <a:ext cx="7507253" cy="905117"/>
              </a:xfrm>
              <a:prstGeom prst="rect">
                <a:avLst/>
              </a:prstGeom>
              <a:blipFill rotWithShape="1">
                <a:blip r:embed="rId5"/>
                <a:stretch>
                  <a:fillRect l="-2193" t="-10067" r="-2275" b="-402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simple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876698"/>
                <a:ext cx="8307977" cy="4093029"/>
              </a:xfrm>
            </p:spPr>
            <p:txBody>
              <a:bodyPr/>
              <a:lstStyle/>
              <a:p>
                <a:r>
                  <a:rPr lang="en-CA" dirty="0" smtClean="0"/>
                  <a:t>Alice has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CA" dirty="0" smtClean="0"/>
                  <a:t> uniform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1,2,3,4,5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Cost of transmitting to Bob is</a:t>
                </a:r>
              </a:p>
              <a:p>
                <a:pPr marL="0" indent="0" algn="ctr">
                  <a:buNone/>
                </a:pPr>
                <a:r>
                  <a:rPr lang="en-CA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≈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⋅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≈2.32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CA" b="0" dirty="0" smtClean="0">
                  <a:solidFill>
                    <a:schemeClr val="tx2"/>
                  </a:solidFill>
                </a:endParaRPr>
              </a:p>
              <a:p>
                <a:r>
                  <a:rPr lang="en-CA" dirty="0" smtClean="0"/>
                  <a:t>Suppose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Bob is given a </a:t>
                </a:r>
                <a:r>
                  <a:rPr lang="en-US" dirty="0" err="1" smtClean="0"/>
                  <a:t>unifomly</a:t>
                </a:r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then…</a:t>
                </a:r>
              </a:p>
              <a:p>
                <a:pPr marL="0" indent="0">
                  <a:buNone/>
                </a:pPr>
                <a:r>
                  <a:rPr lang="en-CA" dirty="0" smtClean="0"/>
                  <a:t>      cost of transmitting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to Bob is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≈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CA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func>
                      </m:e>
                    </m:d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⋅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=2</m:t>
                    </m:r>
                    <m:r>
                      <a:rPr lang="en-CA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876698"/>
                <a:ext cx="8307977" cy="4093029"/>
              </a:xfrm>
              <a:blipFill rotWithShape="1">
                <a:blip r:embed="rId2"/>
                <a:stretch>
                  <a:fillRect l="-1908" t="-2086" b="-1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526282" y="163285"/>
            <a:ext cx="4506686" cy="17373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Easy and complete!</a:t>
            </a:r>
            <a:endParaRPr lang="en-US" sz="32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iam.org/images/news/abea21873907e45dcad8460f25e360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65" y="12164"/>
            <a:ext cx="1114572" cy="15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86" y="882733"/>
            <a:ext cx="7772400" cy="1143000"/>
          </a:xfrm>
        </p:spPr>
        <p:txBody>
          <a:bodyPr/>
          <a:lstStyle/>
          <a:p>
            <a:r>
              <a:rPr lang="en-US" dirty="0" smtClean="0"/>
              <a:t>Communication complexity [Yao]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43" y="1854927"/>
            <a:ext cx="7772400" cy="4379618"/>
          </a:xfrm>
        </p:spPr>
        <p:txBody>
          <a:bodyPr/>
          <a:lstStyle/>
          <a:p>
            <a:r>
              <a:rPr lang="en-US" dirty="0" smtClean="0"/>
              <a:t>Focus on the </a:t>
            </a:r>
            <a:r>
              <a:rPr lang="en-US" i="1" dirty="0" smtClean="0"/>
              <a:t>two party</a:t>
            </a:r>
            <a:r>
              <a:rPr lang="en-US" dirty="0" smtClean="0"/>
              <a:t> randomized setting.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81890" y="4541771"/>
            <a:ext cx="1494175" cy="1682835"/>
            <a:chOff x="1095727" y="3635956"/>
            <a:chExt cx="1009787" cy="102920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30943" y="4541772"/>
            <a:ext cx="1415918" cy="1684745"/>
            <a:chOff x="1043609" y="4305122"/>
            <a:chExt cx="1007100" cy="109767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566777" y="3393105"/>
            <a:ext cx="1609647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757239" y="3386807"/>
            <a:ext cx="1609647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29344" y="3408218"/>
                <a:ext cx="392209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A &amp; B implement a functionality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𝐹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344" y="3408218"/>
                <a:ext cx="3922097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4044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loud Callout 18"/>
          <p:cNvSpPr/>
          <p:nvPr/>
        </p:nvSpPr>
        <p:spPr>
          <a:xfrm>
            <a:off x="2728085" y="4662684"/>
            <a:ext cx="3430889" cy="1027755"/>
          </a:xfrm>
          <a:prstGeom prst="cloudCallout">
            <a:avLst>
              <a:gd name="adj1" fmla="val -65327"/>
              <a:gd name="adj2" fmla="val -27206"/>
            </a:avLst>
          </a:prstGeom>
          <a:solidFill>
            <a:srgbClr val="FFFF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2729344" y="4671501"/>
            <a:ext cx="3430889" cy="1027755"/>
          </a:xfrm>
          <a:prstGeom prst="cloudCallout">
            <a:avLst>
              <a:gd name="adj1" fmla="val 65731"/>
              <a:gd name="adj2" fmla="val -43383"/>
            </a:avLst>
          </a:prstGeom>
          <a:solidFill>
            <a:srgbClr val="FFFF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F(X,Y)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11389" y="5812611"/>
                <a:ext cx="4558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𝐹</m:t>
                    </m:r>
                    <m:d>
                      <m:dPr>
                        <m:ctrlPr>
                          <a:rPr lang="en-US" sz="320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  <m:r>
                          <a:rPr lang="en-US" sz="320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Calibri" pitchFamily="34" charset="0"/>
                          </a:rPr>
                          <m:t>,</m:t>
                        </m:r>
                        <m:r>
                          <a:rPr lang="en-US" sz="320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Calibri" pitchFamily="34" charset="0"/>
                          </a:rPr>
                          <m:t>𝑌</m:t>
                        </m:r>
                      </m:e>
                    </m:d>
                    <m:r>
                      <a:rPr lang="en-CA" sz="3200" b="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“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CA" sz="3200" b="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?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”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389" y="5812611"/>
                <a:ext cx="4558006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481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43693" y="341811"/>
            <a:ext cx="7653809" cy="81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Meanwhile, </a:t>
            </a:r>
            <a:r>
              <a:rPr lang="en-US" i="1" dirty="0" smtClean="0"/>
              <a:t>in a galaxy far </a:t>
            </a:r>
            <a:r>
              <a:rPr lang="en-US" i="1" dirty="0" err="1" smtClean="0"/>
              <a:t>fa</a:t>
            </a:r>
            <a:r>
              <a:rPr lang="en-US" i="1" dirty="0" err="1" smtClean="0"/>
              <a:t>r</a:t>
            </a:r>
            <a:r>
              <a:rPr lang="en-US" i="1" dirty="0" smtClean="0"/>
              <a:t> away</a:t>
            </a:r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627105" y="2481943"/>
            <a:ext cx="7635366" cy="66620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  <a:latin typeface="Calibri" pitchFamily="34" charset="0"/>
              </a:rPr>
              <a:t>Shared randomness R</a:t>
            </a:r>
            <a:endParaRPr lang="en-US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 animBg="1"/>
      <p:bldP spid="20" grpId="0" animBg="1"/>
      <p:bldP spid="2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86" y="97664"/>
            <a:ext cx="7772400" cy="1143000"/>
          </a:xfrm>
        </p:spPr>
        <p:txBody>
          <a:bodyPr/>
          <a:lstStyle/>
          <a:p>
            <a:r>
              <a:rPr lang="en-US" dirty="0" smtClean="0"/>
              <a:t>Communication complexity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581890" y="3975863"/>
            <a:ext cx="1494175" cy="1682835"/>
            <a:chOff x="1095727" y="3635956"/>
            <a:chExt cx="1009787" cy="102920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6830943" y="3975864"/>
            <a:ext cx="1415918" cy="1684745"/>
            <a:chOff x="1043609" y="4305122"/>
            <a:chExt cx="1007100" cy="109767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566777" y="2827197"/>
            <a:ext cx="1609647" cy="869058"/>
          </a:xfrm>
          <a:prstGeom prst="cloudCallout">
            <a:avLst>
              <a:gd name="adj1" fmla="val 9214"/>
              <a:gd name="adj2" fmla="val 96413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3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757239" y="2820899"/>
            <a:ext cx="1609647" cy="869058"/>
          </a:xfrm>
          <a:prstGeom prst="cloudCallout">
            <a:avLst>
              <a:gd name="adj1" fmla="val -10504"/>
              <a:gd name="adj2" fmla="val 92935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98762" y="1009723"/>
                <a:ext cx="7421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 smtClean="0">
                    <a:latin typeface="Calibri" pitchFamily="34" charset="0"/>
                    <a:cs typeface="Calibri" pitchFamily="34" charset="0"/>
                  </a:rPr>
                  <a:t>Goal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: implement a functionality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𝐹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A protocol </a:t>
                </a:r>
                <a14:m>
                  <m:oMath xmlns:m="http://schemas.openxmlformats.org/officeDocument/2006/math">
                    <m:r>
                      <a:rPr lang="en-CA" sz="3200" b="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𝐹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  <m:r>
                      <a:rPr lang="en-US" sz="3200" i="1" dirty="0" smtClean="0">
                        <a:solidFill>
                          <a:schemeClr val="tx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2" y="1009723"/>
                <a:ext cx="74210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2136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loud Callout 18"/>
          <p:cNvSpPr/>
          <p:nvPr/>
        </p:nvSpPr>
        <p:spPr>
          <a:xfrm>
            <a:off x="2780984" y="5674143"/>
            <a:ext cx="3430889" cy="1027755"/>
          </a:xfrm>
          <a:prstGeom prst="cloudCallout">
            <a:avLst>
              <a:gd name="adj1" fmla="val -67529"/>
              <a:gd name="adj2" fmla="val -51471"/>
            </a:avLst>
          </a:prstGeom>
          <a:solidFill>
            <a:srgbClr val="FFFF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2782243" y="5669897"/>
            <a:ext cx="3430889" cy="1027755"/>
          </a:xfrm>
          <a:prstGeom prst="cloudCallout">
            <a:avLst>
              <a:gd name="adj1" fmla="val 64850"/>
              <a:gd name="adj2" fmla="val -58089"/>
            </a:avLst>
          </a:prstGeom>
          <a:solidFill>
            <a:srgbClr val="FFFF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F(X,Y)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3219294" y="2864978"/>
            <a:ext cx="2773427" cy="604563"/>
          </a:xfrm>
          <a:prstGeom prst="wedgeRoundRectCallout">
            <a:avLst>
              <a:gd name="adj1" fmla="val -87860"/>
              <a:gd name="adj2" fmla="val 165577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36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(X,R)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3212996" y="3516141"/>
            <a:ext cx="2802396" cy="565519"/>
          </a:xfrm>
          <a:prstGeom prst="wedgeRoundRectCallout">
            <a:avLst>
              <a:gd name="adj1" fmla="val 76464"/>
              <a:gd name="adj2" fmla="val 72776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36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(Y,m</a:t>
            </a:r>
            <a:r>
              <a:rPr lang="en-US" sz="36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,R)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212996" y="4120704"/>
            <a:ext cx="3174741" cy="550404"/>
          </a:xfrm>
          <a:prstGeom prst="wedgeRoundRectCallout">
            <a:avLst>
              <a:gd name="adj1" fmla="val -87860"/>
              <a:gd name="adj2" fmla="val -29428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36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(X,m</a:t>
            </a:r>
            <a:r>
              <a:rPr lang="en-US" sz="36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,m</a:t>
            </a:r>
            <a:r>
              <a:rPr lang="en-US" sz="3600" baseline="-25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,R</a:t>
            </a:r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4632456" y="4818116"/>
            <a:ext cx="2716" cy="699378"/>
          </a:xfrm>
          <a:prstGeom prst="line">
            <a:avLst/>
          </a:prstGeom>
          <a:solidFill>
            <a:srgbClr val="FFFF66"/>
          </a:solidFill>
          <a:ln w="1016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464" y="6015465"/>
            <a:ext cx="7421000" cy="584775"/>
          </a:xfrm>
          <a:prstGeom prst="rect">
            <a:avLst/>
          </a:prstGeom>
          <a:solidFill>
            <a:srgbClr val="00004D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Communication cost = #of bits exchanged.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7105" y="2103116"/>
            <a:ext cx="7635366" cy="66620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  <a:latin typeface="Calibri" pitchFamily="34" charset="0"/>
              </a:rPr>
              <a:t>Shared randomness R</a:t>
            </a:r>
            <a:endParaRPr lang="en-US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26347</TotalTime>
  <Words>3027</Words>
  <Application>Microsoft Office PowerPoint</Application>
  <PresentationFormat>On-screen Show (4:3)</PresentationFormat>
  <Paragraphs>495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Information complexity and exact communication bounds</vt:lpstr>
      <vt:lpstr>Overview: information complexity</vt:lpstr>
      <vt:lpstr>Background – information theory</vt:lpstr>
      <vt:lpstr>Shannon’s entropy</vt:lpstr>
      <vt:lpstr>Shannon’s noiseless coding</vt:lpstr>
      <vt:lpstr>Shannon’s entropy – cont’d</vt:lpstr>
      <vt:lpstr>A simple example</vt:lpstr>
      <vt:lpstr>Communication complexity [Yao]</vt:lpstr>
      <vt:lpstr>Communication complexity</vt:lpstr>
      <vt:lpstr>Communication complexity</vt:lpstr>
      <vt:lpstr>Communication complexity</vt:lpstr>
      <vt:lpstr>Set disjointness and intersection</vt:lpstr>
      <vt:lpstr>Information complexity</vt:lpstr>
      <vt:lpstr>Basic definition 1: The information cost of a protocol </vt:lpstr>
      <vt:lpstr>Mutual information</vt:lpstr>
      <vt:lpstr>Basic definition 1: The information cost of a protocol </vt:lpstr>
      <vt:lpstr>Example</vt:lpstr>
      <vt:lpstr>Information complexity</vt:lpstr>
      <vt:lpstr>Prior-free information complexity</vt:lpstr>
      <vt:lpstr>Connection to privacy</vt:lpstr>
      <vt:lpstr>Information equals amortized communication</vt:lpstr>
      <vt:lpstr>Without priors</vt:lpstr>
      <vt:lpstr>Intersection</vt:lpstr>
      <vt:lpstr>The two-bit AND</vt:lpstr>
      <vt:lpstr>The optimal protocol for AND</vt:lpstr>
      <vt:lpstr>The optimal protocol for AND</vt:lpstr>
      <vt:lpstr>Analysis</vt:lpstr>
      <vt:lpstr>The analytical view</vt:lpstr>
      <vt:lpstr>The analytical view</vt:lpstr>
      <vt:lpstr>Analytical view – cont’d</vt:lpstr>
      <vt:lpstr>IC of AND</vt:lpstr>
      <vt:lpstr>*Not a real protocol</vt:lpstr>
      <vt:lpstr>Previous numerical evidence</vt:lpstr>
      <vt:lpstr>Applications: communication complexity of intersection </vt:lpstr>
      <vt:lpstr>Applications 2: set disjointness</vt:lpstr>
      <vt:lpstr>A hard distribution?</vt:lpstr>
      <vt:lpstr>A hard distribution</vt:lpstr>
      <vt:lpstr>Communication complexity of Disjointness</vt:lpstr>
      <vt:lpstr>Small-set Disjointness</vt:lpstr>
      <vt:lpstr>Using information complexity</vt:lpstr>
      <vt:lpstr>Overview: information complexity</vt:lpstr>
      <vt:lpstr>Selected open problems 1</vt:lpstr>
      <vt:lpstr>Interactive compression?</vt:lpstr>
      <vt:lpstr>Interactive compression?</vt:lpstr>
      <vt:lpstr>Selected open problems 2</vt:lpstr>
      <vt:lpstr>External information cost</vt:lpstr>
      <vt:lpstr>External information complexity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Computability of Julia Sets</dc:title>
  <dc:creator>Mark Braverman</dc:creator>
  <cp:lastModifiedBy>Mark</cp:lastModifiedBy>
  <cp:revision>1146</cp:revision>
  <dcterms:created xsi:type="dcterms:W3CDTF">2004-01-26T20:46:54Z</dcterms:created>
  <dcterms:modified xsi:type="dcterms:W3CDTF">2013-04-26T08:47:13Z</dcterms:modified>
</cp:coreProperties>
</file>